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 id="2147483844" r:id="rId2"/>
    <p:sldMasterId id="2147483856" r:id="rId3"/>
  </p:sldMasterIdLst>
  <p:notesMasterIdLst>
    <p:notesMasterId r:id="rId30"/>
  </p:notesMasterIdLst>
  <p:sldIdLst>
    <p:sldId id="265" r:id="rId4"/>
    <p:sldId id="285" r:id="rId5"/>
    <p:sldId id="376" r:id="rId6"/>
    <p:sldId id="322" r:id="rId7"/>
    <p:sldId id="387" r:id="rId8"/>
    <p:sldId id="345" r:id="rId9"/>
    <p:sldId id="379" r:id="rId10"/>
    <p:sldId id="374" r:id="rId11"/>
    <p:sldId id="367" r:id="rId12"/>
    <p:sldId id="346" r:id="rId13"/>
    <p:sldId id="353" r:id="rId14"/>
    <p:sldId id="313" r:id="rId15"/>
    <p:sldId id="380" r:id="rId16"/>
    <p:sldId id="378" r:id="rId17"/>
    <p:sldId id="385" r:id="rId18"/>
    <p:sldId id="388" r:id="rId19"/>
    <p:sldId id="382" r:id="rId20"/>
    <p:sldId id="390" r:id="rId21"/>
    <p:sldId id="391" r:id="rId22"/>
    <p:sldId id="362" r:id="rId23"/>
    <p:sldId id="260" r:id="rId24"/>
    <p:sldId id="261" r:id="rId25"/>
    <p:sldId id="377" r:id="rId26"/>
    <p:sldId id="282" r:id="rId27"/>
    <p:sldId id="392" r:id="rId28"/>
    <p:sldId id="38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C4"/>
    <a:srgbClr val="BDD7EE"/>
    <a:srgbClr val="02631C"/>
    <a:srgbClr val="FFFF00"/>
    <a:srgbClr val="FFFFFF"/>
    <a:srgbClr val="BDE6E0"/>
    <a:srgbClr val="91D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5" autoAdjust="0"/>
    <p:restoredTop sz="90160" autoAdjust="0"/>
  </p:normalViewPr>
  <p:slideViewPr>
    <p:cSldViewPr snapToGrid="0" snapToObjects="1">
      <p:cViewPr varScale="1">
        <p:scale>
          <a:sx n="58" d="100"/>
          <a:sy n="58" d="100"/>
        </p:scale>
        <p:origin x="864" y="2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1143000" y="685800"/>
            <a:ext cx="4572000" cy="3429000"/>
          </a:xfrm>
          <a:prstGeom prst="rect">
            <a:avLst/>
          </a:prstGeom>
        </p:spPr>
        <p:txBody>
          <a:bodyPr/>
          <a:lstStyle/>
          <a:p>
            <a:endParaRPr/>
          </a:p>
        </p:txBody>
      </p:sp>
      <p:sp>
        <p:nvSpPr>
          <p:cNvPr id="265" name="Shape 26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1137909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1953C-23D9-441D-B0E0-AD0B184E1A84}" type="slidenum">
              <a:rPr lang="en-US"/>
              <a:pPr/>
              <a:t>1</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413909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Emile</a:t>
            </a:r>
          </a:p>
        </p:txBody>
      </p:sp>
    </p:spTree>
    <p:extLst>
      <p:ext uri="{BB962C8B-B14F-4D97-AF65-F5344CB8AC3E}">
        <p14:creationId xmlns:p14="http://schemas.microsoft.com/office/powerpoint/2010/main" val="146842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Emile</a:t>
            </a:r>
          </a:p>
        </p:txBody>
      </p:sp>
    </p:spTree>
    <p:extLst>
      <p:ext uri="{BB962C8B-B14F-4D97-AF65-F5344CB8AC3E}">
        <p14:creationId xmlns:p14="http://schemas.microsoft.com/office/powerpoint/2010/main" val="428011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10E25A-7625-44F0-92E4-84974B05E50A}" type="slidenum">
              <a:rPr lang="en-US" smtClean="0"/>
              <a:t>12</a:t>
            </a:fld>
            <a:endParaRPr lang="en-US" dirty="0"/>
          </a:p>
        </p:txBody>
      </p:sp>
    </p:spTree>
    <p:extLst>
      <p:ext uri="{BB962C8B-B14F-4D97-AF65-F5344CB8AC3E}">
        <p14:creationId xmlns:p14="http://schemas.microsoft.com/office/powerpoint/2010/main" val="351326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Dannele</a:t>
            </a:r>
          </a:p>
        </p:txBody>
      </p:sp>
    </p:spTree>
    <p:extLst>
      <p:ext uri="{BB962C8B-B14F-4D97-AF65-F5344CB8AC3E}">
        <p14:creationId xmlns:p14="http://schemas.microsoft.com/office/powerpoint/2010/main" val="24481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Dannele</a:t>
            </a:r>
          </a:p>
        </p:txBody>
      </p:sp>
    </p:spTree>
    <p:extLst>
      <p:ext uri="{BB962C8B-B14F-4D97-AF65-F5344CB8AC3E}">
        <p14:creationId xmlns:p14="http://schemas.microsoft.com/office/powerpoint/2010/main" val="30648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Dannele</a:t>
            </a:r>
          </a:p>
        </p:txBody>
      </p:sp>
    </p:spTree>
    <p:extLst>
      <p:ext uri="{BB962C8B-B14F-4D97-AF65-F5344CB8AC3E}">
        <p14:creationId xmlns:p14="http://schemas.microsoft.com/office/powerpoint/2010/main" val="69164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RanchingIssues.com with Neil Roberts (?)</a:t>
            </a:r>
          </a:p>
        </p:txBody>
      </p:sp>
    </p:spTree>
    <p:extLst>
      <p:ext uri="{BB962C8B-B14F-4D97-AF65-F5344CB8AC3E}">
        <p14:creationId xmlns:p14="http://schemas.microsoft.com/office/powerpoint/2010/main" val="345235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Dannele, followed by Emile’s comments about SWCH’s FY18 Outreach including:</a:t>
            </a:r>
          </a:p>
          <a:p>
            <a:pPr lvl="1"/>
            <a:r>
              <a:rPr lang="en-US" dirty="0">
                <a:solidFill>
                  <a:schemeClr val="tx1"/>
                </a:solidFill>
              </a:rPr>
              <a:t>3 “drought” meetings in 2018</a:t>
            </a:r>
          </a:p>
          <a:p>
            <a:pPr lvl="2"/>
            <a:r>
              <a:rPr lang="en-US" dirty="0">
                <a:solidFill>
                  <a:schemeClr val="tx1"/>
                </a:solidFill>
              </a:rPr>
              <a:t>Ogden, Utah – Drought Monitor (FY19)</a:t>
            </a:r>
          </a:p>
          <a:p>
            <a:pPr lvl="2"/>
            <a:r>
              <a:rPr lang="en-US" dirty="0">
                <a:solidFill>
                  <a:schemeClr val="tx1"/>
                </a:solidFill>
              </a:rPr>
              <a:t>Belen, NM – livestock strategies</a:t>
            </a:r>
          </a:p>
          <a:p>
            <a:pPr lvl="2"/>
            <a:r>
              <a:rPr lang="en-US" dirty="0">
                <a:solidFill>
                  <a:schemeClr val="tx1"/>
                </a:solidFill>
              </a:rPr>
              <a:t>Farmington, NM  - water and cropping strategies</a:t>
            </a:r>
          </a:p>
          <a:p>
            <a:pPr lvl="1"/>
            <a:r>
              <a:rPr lang="en-US" dirty="0">
                <a:solidFill>
                  <a:schemeClr val="tx1"/>
                </a:solidFill>
              </a:rPr>
              <a:t>Webinars hosted with NIDIS in July and October (made headlines with these!)</a:t>
            </a:r>
          </a:p>
          <a:p>
            <a:pPr lvl="1"/>
            <a:endParaRPr lang="en-US" dirty="0">
              <a:solidFill>
                <a:schemeClr val="tx1"/>
              </a:solidFill>
            </a:endParaRPr>
          </a:p>
          <a:p>
            <a:pPr lvl="1"/>
            <a:r>
              <a:rPr lang="en-US" dirty="0">
                <a:solidFill>
                  <a:schemeClr val="tx1"/>
                </a:solidFill>
              </a:rPr>
              <a:t>3 </a:t>
            </a:r>
            <a:r>
              <a:rPr lang="en-US" dirty="0" err="1">
                <a:solidFill>
                  <a:schemeClr val="tx1"/>
                </a:solidFill>
              </a:rPr>
              <a:t>CoCoRaHS</a:t>
            </a:r>
            <a:r>
              <a:rPr lang="en-US" dirty="0">
                <a:solidFill>
                  <a:schemeClr val="tx1"/>
                </a:solidFill>
              </a:rPr>
              <a:t> outreach events – 2 with Navajo Nation audiences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BBF1B-1EF4-684D-BB76-87BC6AD82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9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700" dirty="0"/>
              <a:t>TOO Many Words</a:t>
            </a:r>
          </a:p>
          <a:p>
            <a:pPr lvl="1"/>
            <a:endParaRPr lang="en-US" sz="1700" dirty="0"/>
          </a:p>
          <a:p>
            <a:pPr lvl="1"/>
            <a:r>
              <a:rPr lang="en-US" sz="1700" dirty="0"/>
              <a:t>NIDIS, NOAA-NWS, NPCH, WY State Climate Office &amp; UW Extension co-present at:</a:t>
            </a:r>
          </a:p>
          <a:p>
            <a:pPr lvl="2"/>
            <a:r>
              <a:rPr lang="en-US" sz="1500" dirty="0"/>
              <a:t>Southeast Wyoming Beef Production Convention, Torrington, WY</a:t>
            </a:r>
          </a:p>
          <a:p>
            <a:pPr lvl="2"/>
            <a:r>
              <a:rPr lang="en-US" sz="1500" dirty="0"/>
              <a:t>WY Stock Growers’ Winter Round-up, Casper, WY </a:t>
            </a:r>
          </a:p>
          <a:p>
            <a:pPr lvl="2"/>
            <a:r>
              <a:rPr lang="en-US" sz="1500" dirty="0"/>
              <a:t>Farm and Ranch Days, Riverton, WY </a:t>
            </a:r>
          </a:p>
          <a:p>
            <a:pPr lvl="2"/>
            <a:r>
              <a:rPr lang="en-US" sz="1500" dirty="0"/>
              <a:t>WESTI Ag Days, Worland, WY </a:t>
            </a:r>
          </a:p>
          <a:p>
            <a:pPr lvl="2"/>
            <a:r>
              <a:rPr lang="en-US" sz="1500" dirty="0"/>
              <a:t>Trainings for UW Extension professionals of available weather, climate, and drought resources</a:t>
            </a:r>
          </a:p>
          <a:p>
            <a:endParaRPr lang="en-US" dirty="0"/>
          </a:p>
        </p:txBody>
      </p:sp>
      <p:sp>
        <p:nvSpPr>
          <p:cNvPr id="4" name="Slide Number Placeholder 3"/>
          <p:cNvSpPr>
            <a:spLocks noGrp="1"/>
          </p:cNvSpPr>
          <p:nvPr>
            <p:ph type="sldNum" sz="quarter" idx="10"/>
          </p:nvPr>
        </p:nvSpPr>
        <p:spPr/>
        <p:txBody>
          <a:bodyPr/>
          <a:lstStyle/>
          <a:p>
            <a:fld id="{954BBF1B-1EF4-684D-BB76-87BC6AD821AC}" type="slidenum">
              <a:rPr lang="en-US" smtClean="0"/>
              <a:t>21</a:t>
            </a:fld>
            <a:endParaRPr lang="en-US"/>
          </a:p>
        </p:txBody>
      </p:sp>
    </p:spTree>
    <p:extLst>
      <p:ext uri="{BB962C8B-B14F-4D97-AF65-F5344CB8AC3E}">
        <p14:creationId xmlns:p14="http://schemas.microsoft.com/office/powerpoint/2010/main" val="147635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D96B4-F4CB-174F-81CF-2B0A59F57E60}" type="slidenum">
              <a:rPr lang="en-US" smtClean="0"/>
              <a:t>22</a:t>
            </a:fld>
            <a:endParaRPr lang="en-US"/>
          </a:p>
        </p:txBody>
      </p:sp>
    </p:spTree>
    <p:extLst>
      <p:ext uri="{BB962C8B-B14F-4D97-AF65-F5344CB8AC3E}">
        <p14:creationId xmlns:p14="http://schemas.microsoft.com/office/powerpoint/2010/main" val="46369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Emile</a:t>
            </a:r>
          </a:p>
        </p:txBody>
      </p:sp>
    </p:spTree>
    <p:extLst>
      <p:ext uri="{BB962C8B-B14F-4D97-AF65-F5344CB8AC3E}">
        <p14:creationId xmlns:p14="http://schemas.microsoft.com/office/powerpoint/2010/main" val="50591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effort was in partnership with the Midwest Climate Hub, NWS, and Extension specialists in 3 states: NE, SD, ND.</a:t>
            </a:r>
          </a:p>
        </p:txBody>
      </p:sp>
    </p:spTree>
    <p:extLst>
      <p:ext uri="{BB962C8B-B14F-4D97-AF65-F5344CB8AC3E}">
        <p14:creationId xmlns:p14="http://schemas.microsoft.com/office/powerpoint/2010/main" val="422080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forward to exploring w/all of you what we might be able to achieve</a:t>
            </a:r>
            <a:r>
              <a:rPr lang="en-US" baseline="0" dirty="0"/>
              <a:t> together as partners!  </a:t>
            </a:r>
          </a:p>
          <a:p>
            <a:endParaRPr lang="en-US" baseline="0" dirty="0"/>
          </a:p>
          <a:p>
            <a:r>
              <a:rPr lang="en-US" baseline="0" dirty="0"/>
              <a:t>Please know you can contact the Northern Plains Climate Hub Director, Dannele Peck, or Coordinator, Windy Kelley, any time you have an “ag weather or climate” need or idea. Furthermore, each of the six states in the Northern Plains region have a Hub representative at their 1862 Land-Grant University, through the NPCH Extension &amp; Outreach Team.  </a:t>
            </a:r>
          </a:p>
          <a:p>
            <a:endParaRPr lang="en-US" baseline="0" dirty="0"/>
          </a:p>
          <a:p>
            <a:r>
              <a:rPr lang="en-US" baseline="0" dirty="0"/>
              <a:t>As you think about what varieties or when to plant this spring, consider any # of the resources available through the Hub and its partners – look, for example, at the seasonal forecast available at the “High Plains Climate Dashboard” (just Google this phrase). </a:t>
            </a:r>
          </a:p>
          <a:p>
            <a:endParaRPr lang="en-US" baseline="0" dirty="0"/>
          </a:p>
          <a:p>
            <a:r>
              <a:rPr lang="en-US" baseline="0" dirty="0"/>
              <a:t>Come irrigation season and scheduling – check out your state’s </a:t>
            </a:r>
            <a:r>
              <a:rPr lang="en-US" baseline="0" dirty="0" err="1"/>
              <a:t>AgriMET</a:t>
            </a:r>
            <a:r>
              <a:rPr lang="en-US" baseline="0" dirty="0"/>
              <a:t> resources through your State Climate Office – which provides daily ET measures to help estimate your crop’s water needs.  </a:t>
            </a:r>
          </a:p>
          <a:p>
            <a:endParaRPr lang="en-US" baseline="0" dirty="0"/>
          </a:p>
          <a:p>
            <a:r>
              <a:rPr lang="en-US" baseline="0" dirty="0"/>
              <a:t>If your area is suffering from drought, help the National Drought Mitigation Center capture those conditions accurately by uploading photos and comments to the Drought Impact Reporter (just Google it).  You can also volunteer to report the amount of precipitation in your area (especially if it’s ZERO) as a </a:t>
            </a:r>
            <a:r>
              <a:rPr lang="en-US" baseline="0" dirty="0" err="1"/>
              <a:t>CoCoRaHS</a:t>
            </a:r>
            <a:r>
              <a:rPr lang="en-US" baseline="0" dirty="0"/>
              <a:t> volunteer!  </a:t>
            </a:r>
          </a:p>
          <a:p>
            <a:endParaRPr lang="en-US" baseline="0" dirty="0"/>
          </a:p>
          <a:p>
            <a:r>
              <a:rPr lang="en-US" baseline="0" dirty="0"/>
              <a:t>Contact Dannele, Windy or me (speaker) if you would like information about any of </a:t>
            </a:r>
            <a:r>
              <a:rPr lang="en-US" baseline="0"/>
              <a:t>these resources. </a:t>
            </a:r>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954BBF1B-1EF4-684D-BB76-87BC6AD821AC}" type="slidenum">
              <a:rPr lang="en-US" smtClean="0"/>
              <a:t>26</a:t>
            </a:fld>
            <a:endParaRPr lang="en-US"/>
          </a:p>
        </p:txBody>
      </p:sp>
    </p:spTree>
    <p:extLst>
      <p:ext uri="{BB962C8B-B14F-4D97-AF65-F5344CB8AC3E}">
        <p14:creationId xmlns:p14="http://schemas.microsoft.com/office/powerpoint/2010/main" val="157805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Emile</a:t>
            </a:r>
          </a:p>
        </p:txBody>
      </p:sp>
    </p:spTree>
    <p:extLst>
      <p:ext uri="{BB962C8B-B14F-4D97-AF65-F5344CB8AC3E}">
        <p14:creationId xmlns:p14="http://schemas.microsoft.com/office/powerpoint/2010/main" val="92782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Dannele</a:t>
            </a:r>
          </a:p>
          <a:p>
            <a:pPr marL="0" marR="0" indent="0" defTabSz="914400" eaLnBrk="1" fontAlgn="auto" latinLnBrk="0" hangingPunct="1">
              <a:lnSpc>
                <a:spcPct val="100000"/>
              </a:lnSpc>
              <a:spcBef>
                <a:spcPts val="0"/>
              </a:spcBef>
              <a:spcAft>
                <a:spcPts val="0"/>
              </a:spcAft>
              <a:buClrTx/>
              <a:buSzTx/>
              <a:buFontTx/>
              <a:buNone/>
              <a:tabLst/>
              <a:defRPr/>
            </a:pPr>
            <a:endParaRPr lang="en-US" dirty="0"/>
          </a:p>
          <a:p>
            <a:pPr marL="0" marR="0" indent="0" defTabSz="914400" eaLnBrk="1" fontAlgn="auto" latinLnBrk="0" hangingPunct="1">
              <a:lnSpc>
                <a:spcPct val="100000"/>
              </a:lnSpc>
              <a:spcBef>
                <a:spcPts val="0"/>
              </a:spcBef>
              <a:spcAft>
                <a:spcPts val="0"/>
              </a:spcAft>
              <a:buClrTx/>
              <a:buSzTx/>
              <a:buFontTx/>
              <a:buNone/>
              <a:tabLst/>
              <a:defRPr/>
            </a:pPr>
            <a:r>
              <a:rPr lang="en-US" dirty="0"/>
              <a:t>Hubs are integrated into ARS research</a:t>
            </a:r>
          </a:p>
          <a:p>
            <a:pPr marL="0" marR="0" indent="0" defTabSz="914400" eaLnBrk="1" fontAlgn="auto" latinLnBrk="0" hangingPunct="1">
              <a:lnSpc>
                <a:spcPct val="100000"/>
              </a:lnSpc>
              <a:spcBef>
                <a:spcPts val="0"/>
              </a:spcBef>
              <a:spcAft>
                <a:spcPts val="0"/>
              </a:spcAft>
              <a:buClrTx/>
              <a:buSzTx/>
              <a:buFontTx/>
              <a:buNone/>
              <a:tabLst/>
              <a:defRPr/>
            </a:pPr>
            <a:r>
              <a:rPr lang="en-US" dirty="0"/>
              <a:t>Understanding ‘a day in the life’ of a Hub director.</a:t>
            </a:r>
          </a:p>
        </p:txBody>
      </p:sp>
    </p:spTree>
    <p:extLst>
      <p:ext uri="{BB962C8B-B14F-4D97-AF65-F5344CB8AC3E}">
        <p14:creationId xmlns:p14="http://schemas.microsoft.com/office/powerpoint/2010/main" val="231830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Northern Plains Climate Hub consists</a:t>
            </a:r>
            <a:r>
              <a:rPr lang="en-US" baseline="0" dirty="0"/>
              <a:t> of a small team of full-time staff (in the lower right corner) based in Fort Collins, CO. Because we are such a small team, we rely heavily on PARTNERSHIPS to get lots of great things done!  </a:t>
            </a:r>
          </a:p>
          <a:p>
            <a:r>
              <a:rPr lang="en-US" baseline="0" dirty="0"/>
              <a:t>-How this typically works is that a working-land manager like this farmer in the upper-left corner will encounter a weather or climate related challenge, question or idea. They reach out first (CLICK) to their trusted partners in the field, perhaps a University Extension educator or researcher, or a crop consultant or Conservation District representative. </a:t>
            </a:r>
          </a:p>
          <a:p>
            <a:r>
              <a:rPr lang="en-US" baseline="0" dirty="0"/>
              <a:t>-Now these tech-transfer partners typically aren’t trained in weather or climate science, so we can’t expect them to have all the answers!  But hopefully they know someone here at the Climate Hub (CLICK) and think to give us a holler.</a:t>
            </a:r>
          </a:p>
          <a:p>
            <a:r>
              <a:rPr lang="en-US" baseline="0" dirty="0"/>
              <a:t>-Again, we’re a pretty small team, so we don’t always have the expertise or resources right within our office. Lucky for us, we have a HUGE network of partners (CLICK) who ARE the experts on weather and climate science! And we speak just enough of both languages—climate and agriculture—that we can relay the problem/question to them in a way they understand, and receive the resulting scientific information (CLICK), but then help translate their answer in a way our agricultural stakeholders will understand (often by working collaboratively with both groups). </a:t>
            </a:r>
          </a:p>
          <a:p>
            <a:r>
              <a:rPr lang="en-US" baseline="0" dirty="0"/>
              <a:t>-Once we have the answer or information in a format our tech-transfer partners and stakeholders agree is useful, we help distribute that information (CLICK) back out to our tech-transfer colleagues, who then carry it back to the working land managers (CLICK) who can hopefully benefit from it.</a:t>
            </a:r>
          </a:p>
          <a:p>
            <a:r>
              <a:rPr lang="en-US" baseline="0" dirty="0"/>
              <a:t>-In the process of doing all of this, a wonderful by-product is the fostering of new and stronger relationships (CLICK) between our tech-transfer partners and our friends in the weather and climate science world! These new connections hopefully lead to more frequent conversations and collaborations between these two worlds, so that our weather and climate-science friends gain a better understanding of agriculture and its needs, and our friends in agriculture gain a better understanding (and trust) of weather and climate information.</a:t>
            </a:r>
          </a:p>
          <a:p>
            <a:r>
              <a:rPr lang="en-US" baseline="0" dirty="0"/>
              <a:t>     </a:t>
            </a:r>
          </a:p>
          <a:p>
            <a:r>
              <a:rPr lang="en-US" dirty="0"/>
              <a:t>-In</a:t>
            </a:r>
            <a:r>
              <a:rPr lang="en-US" baseline="0" dirty="0"/>
              <a:t> summary, t</a:t>
            </a:r>
            <a:r>
              <a:rPr lang="en-US" dirty="0"/>
              <a:t>he</a:t>
            </a:r>
            <a:r>
              <a:rPr lang="en-US" baseline="0" dirty="0"/>
              <a:t> Climate Hub’s p</a:t>
            </a:r>
            <a:r>
              <a:rPr lang="en-US" dirty="0"/>
              <a:t>artners include University</a:t>
            </a:r>
            <a:r>
              <a:rPr lang="en-US" baseline="0" dirty="0"/>
              <a:t> </a:t>
            </a:r>
            <a:r>
              <a:rPr lang="en-US" dirty="0"/>
              <a:t>Extension educators and researchers; USDA researchers, programs, and field offices; private sector companies addressing climate change adaptation and mitigation; farm groups; state, local and regional governments; tribes; NOAA and DOI regional climate change experts; and non-profits providing assistance to landowners. The Hubs work to connect with and meet the needs of rural, tribal and underprivileged groups to help them sustain their working 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3F843-8198-4BDB-910E-1DA2DC46F0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79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Northern Plains Climate Hub consists</a:t>
            </a:r>
            <a:r>
              <a:rPr lang="en-US" baseline="0" dirty="0"/>
              <a:t> of a small team of full-time staff (in the lower right corner) based in Fort Collins, CO. Because we are such a small team, we rely heavily on PARTNERSHIPS to get lots of great things done!  </a:t>
            </a:r>
          </a:p>
          <a:p>
            <a:r>
              <a:rPr lang="en-US" baseline="0" dirty="0"/>
              <a:t>-How this typically works is that a working-land manager like this farmer in the upper-left corner will encounter a weather or climate related challenge, question or idea. They reach out first (CLICK) to their trusted partners in the field, perhaps a University Extension educator or researcher, or a crop consultant or Conservation District representative. </a:t>
            </a:r>
          </a:p>
          <a:p>
            <a:r>
              <a:rPr lang="en-US" baseline="0" dirty="0"/>
              <a:t>-Now these tech-transfer partners typically aren’t trained in weather or climate science, so we can’t expect them to have all the answers!  But hopefully they know someone here at the Climate Hub (CLICK) and think to give us a holler.</a:t>
            </a:r>
          </a:p>
          <a:p>
            <a:r>
              <a:rPr lang="en-US" baseline="0" dirty="0"/>
              <a:t>-Again, we’re a pretty small team, so we don’t always have the expertise or resources right within our office. Lucky for us, we have a HUGE network of partners (CLICK) who ARE the experts on weather and climate science! And we speak just enough of both languages—climate and agriculture—that we can relay the problem/question to them in a way they understand, and receive the resulting scientific information (CLICK), but then help translate their answer in a way our agricultural stakeholders will understand (often by working collaboratively with both groups). </a:t>
            </a:r>
          </a:p>
          <a:p>
            <a:r>
              <a:rPr lang="en-US" baseline="0" dirty="0"/>
              <a:t>-Once we have the answer or information in a format our tech-transfer partners and stakeholders agree is useful, we help distribute that information (CLICK) back out to our tech-transfer colleagues, who then carry it back to the working land managers (CLICK) who can hopefully benefit from it.</a:t>
            </a:r>
          </a:p>
          <a:p>
            <a:r>
              <a:rPr lang="en-US" baseline="0" dirty="0"/>
              <a:t>-In the process of doing all of this, a wonderful by-product is the fostering of new and stronger relationships (CLICK) between our tech-transfer partners and our friends in the weather and climate science world! These new connections hopefully lead to more frequent conversations and collaborations between these two worlds, so that our weather and climate-science friends gain a better understanding of agriculture and its needs, and our friends in agriculture gain a better understanding (and trust) of weather and climate information.</a:t>
            </a:r>
          </a:p>
          <a:p>
            <a:r>
              <a:rPr lang="en-US" baseline="0" dirty="0"/>
              <a:t>     </a:t>
            </a:r>
          </a:p>
          <a:p>
            <a:r>
              <a:rPr lang="en-US" dirty="0"/>
              <a:t>-In</a:t>
            </a:r>
            <a:r>
              <a:rPr lang="en-US" baseline="0" dirty="0"/>
              <a:t> summary, t</a:t>
            </a:r>
            <a:r>
              <a:rPr lang="en-US" dirty="0"/>
              <a:t>he</a:t>
            </a:r>
            <a:r>
              <a:rPr lang="en-US" baseline="0" dirty="0"/>
              <a:t> Climate Hub’s p</a:t>
            </a:r>
            <a:r>
              <a:rPr lang="en-US" dirty="0"/>
              <a:t>artners include University</a:t>
            </a:r>
            <a:r>
              <a:rPr lang="en-US" baseline="0" dirty="0"/>
              <a:t> </a:t>
            </a:r>
            <a:r>
              <a:rPr lang="en-US" dirty="0"/>
              <a:t>Extension educators and researchers; USDA researchers, programs, and field offices; private sector companies addressing climate change adaptation and mitigation; farm groups; state, local and regional governments; tribes; NOAA and DOI regional climate change experts; and non-profits providing assistance to landowners. The Hubs work to connect with and meet the needs of rural, tribal and underprivileged groups to help them sustain their working 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3F843-8198-4BDB-910E-1DA2DC46F0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7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Dannele</a:t>
            </a:r>
          </a:p>
        </p:txBody>
      </p:sp>
    </p:spTree>
    <p:extLst>
      <p:ext uri="{BB962C8B-B14F-4D97-AF65-F5344CB8AC3E}">
        <p14:creationId xmlns:p14="http://schemas.microsoft.com/office/powerpoint/2010/main" val="84741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Dannele</a:t>
            </a:r>
          </a:p>
        </p:txBody>
      </p:sp>
    </p:spTree>
    <p:extLst>
      <p:ext uri="{BB962C8B-B14F-4D97-AF65-F5344CB8AC3E}">
        <p14:creationId xmlns:p14="http://schemas.microsoft.com/office/powerpoint/2010/main" val="126452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Dannele</a:t>
            </a:r>
          </a:p>
          <a:p>
            <a:endParaRPr lang="en-US" dirty="0"/>
          </a:p>
          <a:p>
            <a:r>
              <a:rPr lang="en-US" dirty="0"/>
              <a:t>Productivity is</a:t>
            </a:r>
            <a:r>
              <a:rPr lang="en-US" baseline="0" dirty="0"/>
              <a:t> short-hand for pounds per acre of vegetation.</a:t>
            </a:r>
            <a:endParaRPr lang="en-US" dirty="0"/>
          </a:p>
        </p:txBody>
      </p:sp>
    </p:spTree>
    <p:extLst>
      <p:ext uri="{BB962C8B-B14F-4D97-AF65-F5344CB8AC3E}">
        <p14:creationId xmlns:p14="http://schemas.microsoft.com/office/powerpoint/2010/main" val="219938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4B34-6352-4101-9EBA-1C47519C64F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6C89F9-08EC-4FE8-962E-7D77C0519B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48EF53-89AA-4C34-A317-083702A3478D}"/>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C06E484E-0237-4A52-A427-19E51C3F8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8022D-1B01-4F48-9A01-E9B590801E6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2633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9ABB-C64B-41B3-B0EB-B379D39CF5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BB967B-C234-4EDF-A178-6EE6B7B405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08A62-A010-4B29-8C03-1DF5A9D47A0A}"/>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588FD3CD-9DD9-40B7-85EB-4D187E372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0DD09-3A87-4EAF-84C0-F7C6FFE42D87}"/>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1768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2565D-B6F6-4B91-B7DA-0F0122F39A3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686D9-28BA-4FC1-82EB-451C3804AE9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66FAC-6E63-4FDC-9CEF-38633A8BEECE}"/>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2E597638-E83C-497E-B34C-A52F438F7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18429-DE8F-41F8-B93B-05545B941BD2}"/>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9093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286694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365828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E0AC6-7E8F-448D-8233-FC9DE3406484}"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3952278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DE0AC6-7E8F-448D-8233-FC9DE3406484}"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646797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E0AC6-7E8F-448D-8233-FC9DE3406484}" type="datetimeFigureOut">
              <a:rPr lang="en-US" smtClean="0"/>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391153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DE0AC6-7E8F-448D-8233-FC9DE3406484}"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417000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E0AC6-7E8F-448D-8233-FC9DE3406484}" type="datetimeFigureOut">
              <a:rPr lang="en-US" smtClean="0"/>
              <a:t>3/27/2019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663002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DE0AC6-7E8F-448D-8233-FC9DE3406484}"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204878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C2DD-2D66-44B8-899D-BED89978FC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73189-B28C-4048-8EE6-5C5E4A8118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2076A-4E23-4782-9DED-87798B33683A}"/>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B0CB95F9-3CAF-437C-946C-C6CB549D0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ECE9-3A64-422B-8F54-5B214C2AE7F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18874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DE0AC6-7E8F-448D-8233-FC9DE3406484}"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2695945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3799751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9C436-A768-4925-938C-8107724F3856}" type="slidenum">
              <a:rPr lang="en-US" smtClean="0"/>
              <a:t>‹#›</a:t>
            </a:fld>
            <a:endParaRPr lang="en-US"/>
          </a:p>
        </p:txBody>
      </p:sp>
    </p:spTree>
    <p:extLst>
      <p:ext uri="{BB962C8B-B14F-4D97-AF65-F5344CB8AC3E}">
        <p14:creationId xmlns:p14="http://schemas.microsoft.com/office/powerpoint/2010/main" val="3741843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675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821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288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869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085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70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50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71C9-F977-4828-BD71-520CE52A465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5CCC282-90C0-4299-8244-5D4F885A31C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3EA09E-BDFD-4457-9DF1-7CD7A3FDDCE3}"/>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30FF7879-D7AB-492C-84BC-14F0DF60A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D43CA-8E43-4BED-8828-C84FCB198977}"/>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76808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765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392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85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DE0AC6-7E8F-448D-8233-FC9DE3406484}" type="datetimeFigureOut">
              <a:rPr lang="en-US" smtClean="0">
                <a:solidFill>
                  <a:prstClr val="black">
                    <a:tint val="75000"/>
                  </a:prstClr>
                </a:solidFill>
              </a:rPr>
              <a:pPr/>
              <a:t>3/27/2019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F9C436-A768-4925-938C-8107724F38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27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6FB2-2634-400A-99F9-BBA2D678D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23AC8-88A9-4185-891C-42928E22FEC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447527-4877-4B4D-B57D-12C0B675E1D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8C8680-7D8E-457B-B99E-41E754890B0C}"/>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6" name="Footer Placeholder 5">
            <a:extLst>
              <a:ext uri="{FF2B5EF4-FFF2-40B4-BE49-F238E27FC236}">
                <a16:creationId xmlns:a16="http://schemas.microsoft.com/office/drawing/2014/main" id="{9F0604EE-6156-4895-A22C-DCE6204D9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81418-9D03-44C8-949E-6FC46D856F43}"/>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1091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25E1-B7E0-4464-A7BA-833DD78260E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C8C4F-1448-4465-BDE0-350200637D7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C18F320-42BC-456C-8415-5E6F1C44098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8F21A-83E9-4FD2-9DC0-E3EA0E8B3A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3EB6961-8405-41DF-ABA0-3F9376B657E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65D92-BAFA-4449-BD5A-97C814E4BAC0}"/>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8" name="Footer Placeholder 7">
            <a:extLst>
              <a:ext uri="{FF2B5EF4-FFF2-40B4-BE49-F238E27FC236}">
                <a16:creationId xmlns:a16="http://schemas.microsoft.com/office/drawing/2014/main" id="{C9E3CFCA-A163-4B07-9DE8-7E1B6A97F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F7481-0CFA-41F7-AF18-3E9D34C0064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187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CE0A-4FB4-49E4-B6E5-552EF47237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15672-C1C4-4772-8618-59A5918C2941}"/>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4" name="Footer Placeholder 3">
            <a:extLst>
              <a:ext uri="{FF2B5EF4-FFF2-40B4-BE49-F238E27FC236}">
                <a16:creationId xmlns:a16="http://schemas.microsoft.com/office/drawing/2014/main" id="{ECEE58E0-3A29-463C-93AD-E50040DABB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FFD681-5CFC-4A37-86BD-B0BF6635FA7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402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1CA4C-A367-4673-8A0B-D4B96F0B362D}"/>
              </a:ext>
            </a:extLst>
          </p:cNvPr>
          <p:cNvSpPr>
            <a:spLocks noGrp="1"/>
          </p:cNvSpPr>
          <p:nvPr>
            <p:ph type="dt" sz="half" idx="10"/>
          </p:nvPr>
        </p:nvSpPr>
        <p:spPr/>
        <p:txBody>
          <a:bodyPr/>
          <a:lstStyle/>
          <a:p>
            <a:fld id="{C278504F-A551-4DE0-9316-4DCD1D8CC752}" type="datetimeFigureOut">
              <a:rPr lang="en-US" smtClean="0"/>
              <a:t>3/27/2019</a:t>
            </a:fld>
            <a:endParaRPr lang="en-US" dirty="0"/>
          </a:p>
        </p:txBody>
      </p:sp>
      <p:sp>
        <p:nvSpPr>
          <p:cNvPr id="3" name="Footer Placeholder 2">
            <a:extLst>
              <a:ext uri="{FF2B5EF4-FFF2-40B4-BE49-F238E27FC236}">
                <a16:creationId xmlns:a16="http://schemas.microsoft.com/office/drawing/2014/main" id="{8EECF595-8FC8-4C20-93D5-A2691F999D9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0D016BE-E424-417E-A67C-D6C9479F3AC1}"/>
              </a:ext>
            </a:extLst>
          </p:cNvPr>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56125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13B8-2098-4E86-9D04-503C11E3FDE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60C7CD-2175-42F7-849A-B8DA4281398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20F8D7-ED6D-428A-9290-13DCD0D7AB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3C1FBEF-F8B6-40D1-8A0E-5E79A248A00A}"/>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6" name="Footer Placeholder 5">
            <a:extLst>
              <a:ext uri="{FF2B5EF4-FFF2-40B4-BE49-F238E27FC236}">
                <a16:creationId xmlns:a16="http://schemas.microsoft.com/office/drawing/2014/main" id="{D20CE116-70D7-44DA-A32A-B5DB1D476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76B13-82CD-4A2A-BC53-9C94FB04E9DA}"/>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1189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4334-3767-4E1C-9FD4-DC1A01059F8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604B68-0441-4F01-9E5F-4D5C2B7055D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0E198FC-4BC9-4AD1-B242-9B9D1725F35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852E579-FC39-40E7-BE49-E5726DA55B1F}"/>
              </a:ext>
            </a:extLst>
          </p:cNvPr>
          <p:cNvSpPr>
            <a:spLocks noGrp="1"/>
          </p:cNvSpPr>
          <p:nvPr>
            <p:ph type="dt" sz="half" idx="10"/>
          </p:nvPr>
        </p:nvSpPr>
        <p:spPr/>
        <p:txBody>
          <a:bodyPr/>
          <a:lstStyle/>
          <a:p>
            <a:fld id="{221B46D9-E0A3-4257-B5D3-91EBACB721C3}" type="datetimeFigureOut">
              <a:rPr lang="en-US" smtClean="0"/>
              <a:t>3/27/2019</a:t>
            </a:fld>
            <a:endParaRPr lang="en-US"/>
          </a:p>
        </p:txBody>
      </p:sp>
      <p:sp>
        <p:nvSpPr>
          <p:cNvPr id="6" name="Footer Placeholder 5">
            <a:extLst>
              <a:ext uri="{FF2B5EF4-FFF2-40B4-BE49-F238E27FC236}">
                <a16:creationId xmlns:a16="http://schemas.microsoft.com/office/drawing/2014/main" id="{F42B6306-5374-4BE7-AD78-5B9C81356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88A52-C077-4620-80FE-BBCE0E847768}"/>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18040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D7D4A-50A6-400C-9BC4-AEB2D0BB4B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9D728F-71C6-41CD-940F-D2C51AA1D7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BEE71-BFE6-4379-B4C0-A487B891FB5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1B46D9-E0A3-4257-B5D3-91EBACB721C3}" type="datetimeFigureOut">
              <a:rPr lang="en-US" smtClean="0"/>
              <a:t>3/27/2019</a:t>
            </a:fld>
            <a:endParaRPr lang="en-US"/>
          </a:p>
        </p:txBody>
      </p:sp>
      <p:sp>
        <p:nvSpPr>
          <p:cNvPr id="5" name="Footer Placeholder 4">
            <a:extLst>
              <a:ext uri="{FF2B5EF4-FFF2-40B4-BE49-F238E27FC236}">
                <a16:creationId xmlns:a16="http://schemas.microsoft.com/office/drawing/2014/main" id="{8A7E1FD4-B752-4540-BEFA-11A564D42E7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619DEC-1E0B-4E8B-9D3B-C3B4D74C5BD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1693732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E0AC6-7E8F-448D-8233-FC9DE3406484}" type="datetimeFigureOut">
              <a:rPr lang="en-US" smtClean="0"/>
              <a:t>3/27/2019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9C436-A768-4925-938C-8107724F3856}" type="slidenum">
              <a:rPr lang="en-US" smtClean="0"/>
              <a:t>‹#›</a:t>
            </a:fld>
            <a:endParaRPr lang="en-US"/>
          </a:p>
        </p:txBody>
      </p:sp>
    </p:spTree>
    <p:extLst>
      <p:ext uri="{BB962C8B-B14F-4D97-AF65-F5344CB8AC3E}">
        <p14:creationId xmlns:p14="http://schemas.microsoft.com/office/powerpoint/2010/main" val="300645925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36DE0AC6-7E8F-448D-8233-FC9DE3406484}" type="datetimeFigureOut">
              <a:rPr lang="en-US" smtClean="0">
                <a:solidFill>
                  <a:prstClr val="black">
                    <a:tint val="75000"/>
                  </a:prstClr>
                </a:solidFill>
              </a:rPr>
              <a:pPr defTabSz="685800"/>
              <a:t>3/27/2019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42F9C436-A768-4925-938C-8107724F385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2546259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spark.adobe.com/page/cDD9u5v5ZeC88/" TargetMode="External"/><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hyperlink" Target="http://bit.ly/AgUnit" TargetMode="External"/><Relationship Id="rId7" Type="http://schemas.openxmlformats.org/officeDocument/2006/relationships/image" Target="../media/image60.jpg"/><Relationship Id="rId2" Type="http://schemas.openxmlformats.org/officeDocument/2006/relationships/hyperlink" Target="http://bit.ly/WaterUnit" TargetMode="Externa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hyperlink" Target="https://climatehubs.oce.usda.gov/"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jpg"/><Relationship Id="rId25" Type="http://schemas.openxmlformats.org/officeDocument/2006/relationships/image" Target="../media/image26.jpeg"/><Relationship Id="rId2" Type="http://schemas.openxmlformats.org/officeDocument/2006/relationships/notesSlide" Target="../notesSlides/notesSlide5.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image" Target="../media/image12.jpg"/><Relationship Id="rId24" Type="http://schemas.openxmlformats.org/officeDocument/2006/relationships/image" Target="../media/image25.jpeg"/><Relationship Id="rId5" Type="http://schemas.openxmlformats.org/officeDocument/2006/relationships/image" Target="../media/image6.jpg"/><Relationship Id="rId15" Type="http://schemas.openxmlformats.org/officeDocument/2006/relationships/image" Target="../media/image16.tiff"/><Relationship Id="rId23" Type="http://schemas.openxmlformats.org/officeDocument/2006/relationships/image" Target="../media/image24.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1.jpeg"/><Relationship Id="rId18" Type="http://schemas.openxmlformats.org/officeDocument/2006/relationships/image" Target="../media/image9.emf"/><Relationship Id="rId26" Type="http://schemas.openxmlformats.org/officeDocument/2006/relationships/image" Target="../media/image18.jpg"/><Relationship Id="rId3" Type="http://schemas.openxmlformats.org/officeDocument/2006/relationships/image" Target="../media/image4.png"/><Relationship Id="rId21"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8.jpg"/><Relationship Id="rId25" Type="http://schemas.openxmlformats.org/officeDocument/2006/relationships/image" Target="../media/image17.jpeg"/><Relationship Id="rId2" Type="http://schemas.openxmlformats.org/officeDocument/2006/relationships/notesSlide" Target="../notesSlides/notesSlide6.xml"/><Relationship Id="rId16" Type="http://schemas.openxmlformats.org/officeDocument/2006/relationships/image" Target="../media/image7.jpeg"/><Relationship Id="rId20"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jpeg"/><Relationship Id="rId24" Type="http://schemas.openxmlformats.org/officeDocument/2006/relationships/image" Target="../media/image16.tiff"/><Relationship Id="rId5" Type="http://schemas.openxmlformats.org/officeDocument/2006/relationships/image" Target="../media/image20.png"/><Relationship Id="rId15" Type="http://schemas.openxmlformats.org/officeDocument/2006/relationships/image" Target="../media/image6.jpg"/><Relationship Id="rId23" Type="http://schemas.openxmlformats.org/officeDocument/2006/relationships/image" Target="../media/image15.png"/><Relationship Id="rId10" Type="http://schemas.openxmlformats.org/officeDocument/2006/relationships/image" Target="../media/image25.jpeg"/><Relationship Id="rId19" Type="http://schemas.openxmlformats.org/officeDocument/2006/relationships/image" Target="../media/image10.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5.jpg"/><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8.jpe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2.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2.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12702" y="924192"/>
            <a:ext cx="9118595" cy="5153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294967295"/>
          </p:nvPr>
        </p:nvSpPr>
        <p:spPr>
          <a:xfrm>
            <a:off x="7246271" y="6196729"/>
            <a:ext cx="1677496" cy="457583"/>
          </a:xfrm>
          <a:prstGeom prst="rect">
            <a:avLst/>
          </a:prstGeom>
        </p:spPr>
        <p:txBody>
          <a:bodyPr lIns="82479" tIns="41239" rIns="82479" bIns="41239"/>
          <a:lstStyle/>
          <a:p>
            <a:fld id="{4386A0B5-5B01-46AF-8BC1-CBEC98FCE4B1}" type="slidenum">
              <a:rPr lang="en-US" smtClean="0"/>
              <a:pPr/>
              <a:t>1</a:t>
            </a:fld>
            <a:endParaRPr lang="en-US" dirty="0"/>
          </a:p>
        </p:txBody>
      </p:sp>
      <p:pic>
        <p:nvPicPr>
          <p:cNvPr id="3" name="Picture 2" descr="NorthernPlains_BLACK_RGB_72P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 y="-393700"/>
            <a:ext cx="5964778" cy="1774645"/>
          </a:xfrm>
          <a:prstGeom prst="rect">
            <a:avLst/>
          </a:prstGeom>
        </p:spPr>
      </p:pic>
      <p:sp>
        <p:nvSpPr>
          <p:cNvPr id="8" name="Title 1"/>
          <p:cNvSpPr txBox="1">
            <a:spLocks/>
          </p:cNvSpPr>
          <p:nvPr/>
        </p:nvSpPr>
        <p:spPr>
          <a:xfrm>
            <a:off x="12702" y="5257800"/>
            <a:ext cx="9118595" cy="1600200"/>
          </a:xfrm>
          <a:prstGeom prst="rect">
            <a:avLst/>
          </a:prstGeom>
          <a:solidFill>
            <a:schemeClr val="bg1">
              <a:alpha val="65000"/>
            </a:schemeClr>
          </a:solidFill>
        </p:spPr>
        <p:txBody>
          <a:bodyPr lIns="82479" tIns="41239" rIns="82479" bIns="41239"/>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pPr algn="ctr"/>
            <a:r>
              <a:rPr lang="en-US" sz="2400" kern="0" dirty="0">
                <a:solidFill>
                  <a:schemeClr val="tx1"/>
                </a:solidFill>
                <a:latin typeface="Georgia"/>
                <a:cs typeface="Georgia"/>
              </a:rPr>
              <a:t>Dannele Peck, Director</a:t>
            </a:r>
          </a:p>
          <a:p>
            <a:pPr algn="ctr"/>
            <a:r>
              <a:rPr lang="en-US" sz="2400" b="0" i="1" kern="0" dirty="0">
                <a:solidFill>
                  <a:srgbClr val="0041C4"/>
                </a:solidFill>
                <a:latin typeface="Georgia"/>
                <a:cs typeface="Georgia"/>
              </a:rPr>
              <a:t>dannele.peck@usda.gov</a:t>
            </a:r>
          </a:p>
          <a:p>
            <a:pPr algn="ctr"/>
            <a:endParaRPr lang="en-US" sz="1200" b="0" i="1" kern="0" dirty="0">
              <a:solidFill>
                <a:schemeClr val="tx1"/>
              </a:solidFill>
              <a:latin typeface="Georgia"/>
              <a:cs typeface="Georgia"/>
            </a:endParaRPr>
          </a:p>
          <a:p>
            <a:pPr algn="ctr"/>
            <a:r>
              <a:rPr lang="en-US" sz="1800" b="0" kern="0" dirty="0">
                <a:solidFill>
                  <a:schemeClr val="tx1"/>
                </a:solidFill>
                <a:latin typeface="Georgia"/>
                <a:cs typeface="Georgia"/>
              </a:rPr>
              <a:t>Northern Plains Weather &amp; Climate Workshop</a:t>
            </a:r>
          </a:p>
          <a:p>
            <a:pPr algn="ctr"/>
            <a:r>
              <a:rPr lang="en-US" sz="1800" b="0" kern="0" dirty="0">
                <a:solidFill>
                  <a:schemeClr val="tx1"/>
                </a:solidFill>
                <a:latin typeface="Georgia"/>
                <a:cs typeface="Georgia"/>
              </a:rPr>
              <a:t>Fargo, ND – March 28, 2019</a:t>
            </a:r>
          </a:p>
        </p:txBody>
      </p:sp>
      <p:sp>
        <p:nvSpPr>
          <p:cNvPr id="9" name="Title 1"/>
          <p:cNvSpPr txBox="1">
            <a:spLocks/>
          </p:cNvSpPr>
          <p:nvPr/>
        </p:nvSpPr>
        <p:spPr>
          <a:xfrm>
            <a:off x="-12703" y="3260452"/>
            <a:ext cx="9144000" cy="1600200"/>
          </a:xfrm>
          <a:prstGeom prst="rect">
            <a:avLst/>
          </a:prstGeom>
          <a:solidFill>
            <a:schemeClr val="bg1">
              <a:alpha val="75000"/>
            </a:schemeClr>
          </a:solidFill>
        </p:spPr>
        <p:txBody>
          <a:bodyPr lIns="82479" tIns="41239" rIns="82479" bIns="41239" anchor="ctr"/>
          <a:lstStyle>
            <a:lvl1pPr algn="l" defTabSz="1014413" rtl="0" eaLnBrk="0" fontAlgn="base" hangingPunct="0">
              <a:spcBef>
                <a:spcPct val="0"/>
              </a:spcBef>
              <a:spcAft>
                <a:spcPct val="0"/>
              </a:spcAft>
              <a:defRPr sz="4000" b="1">
                <a:solidFill>
                  <a:schemeClr val="tx2"/>
                </a:solidFill>
                <a:latin typeface="+mj-lt"/>
                <a:ea typeface="+mj-ea"/>
                <a:cs typeface="+mj-cs"/>
              </a:defRPr>
            </a:lvl1pPr>
            <a:lvl2pPr algn="l" defTabSz="1014413" rtl="0" eaLnBrk="0" fontAlgn="base" hangingPunct="0">
              <a:spcBef>
                <a:spcPct val="0"/>
              </a:spcBef>
              <a:spcAft>
                <a:spcPct val="0"/>
              </a:spcAft>
              <a:defRPr sz="4000" b="1">
                <a:solidFill>
                  <a:schemeClr val="tx2"/>
                </a:solidFill>
                <a:latin typeface="Arial" charset="0"/>
              </a:defRPr>
            </a:lvl2pPr>
            <a:lvl3pPr algn="l" defTabSz="1014413" rtl="0" eaLnBrk="0" fontAlgn="base" hangingPunct="0">
              <a:spcBef>
                <a:spcPct val="0"/>
              </a:spcBef>
              <a:spcAft>
                <a:spcPct val="0"/>
              </a:spcAft>
              <a:defRPr sz="4000" b="1">
                <a:solidFill>
                  <a:schemeClr val="tx2"/>
                </a:solidFill>
                <a:latin typeface="Arial" charset="0"/>
              </a:defRPr>
            </a:lvl3pPr>
            <a:lvl4pPr algn="l" defTabSz="1014413" rtl="0" eaLnBrk="0" fontAlgn="base" hangingPunct="0">
              <a:spcBef>
                <a:spcPct val="0"/>
              </a:spcBef>
              <a:spcAft>
                <a:spcPct val="0"/>
              </a:spcAft>
              <a:defRPr sz="4000" b="1">
                <a:solidFill>
                  <a:schemeClr val="tx2"/>
                </a:solidFill>
                <a:latin typeface="Arial" charset="0"/>
              </a:defRPr>
            </a:lvl4pPr>
            <a:lvl5pPr algn="l" defTabSz="1014413" rtl="0" eaLnBrk="0" fontAlgn="base" hangingPunct="0">
              <a:spcBef>
                <a:spcPct val="0"/>
              </a:spcBef>
              <a:spcAft>
                <a:spcPct val="0"/>
              </a:spcAft>
              <a:defRPr sz="4000" b="1">
                <a:solidFill>
                  <a:schemeClr val="tx2"/>
                </a:solidFill>
                <a:latin typeface="Arial" charset="0"/>
              </a:defRPr>
            </a:lvl5pPr>
            <a:lvl6pPr marL="457200" algn="l" defTabSz="1014413" rtl="0" eaLnBrk="0" fontAlgn="base" hangingPunct="0">
              <a:spcBef>
                <a:spcPct val="0"/>
              </a:spcBef>
              <a:spcAft>
                <a:spcPct val="0"/>
              </a:spcAft>
              <a:defRPr sz="4000" b="1">
                <a:solidFill>
                  <a:schemeClr val="tx2"/>
                </a:solidFill>
                <a:latin typeface="Arial" charset="0"/>
              </a:defRPr>
            </a:lvl6pPr>
            <a:lvl7pPr marL="914400" algn="l" defTabSz="1014413" rtl="0" eaLnBrk="0" fontAlgn="base" hangingPunct="0">
              <a:spcBef>
                <a:spcPct val="0"/>
              </a:spcBef>
              <a:spcAft>
                <a:spcPct val="0"/>
              </a:spcAft>
              <a:defRPr sz="4000" b="1">
                <a:solidFill>
                  <a:schemeClr val="tx2"/>
                </a:solidFill>
                <a:latin typeface="Arial" charset="0"/>
              </a:defRPr>
            </a:lvl7pPr>
            <a:lvl8pPr marL="1371600" algn="l" defTabSz="1014413" rtl="0" eaLnBrk="0" fontAlgn="base" hangingPunct="0">
              <a:spcBef>
                <a:spcPct val="0"/>
              </a:spcBef>
              <a:spcAft>
                <a:spcPct val="0"/>
              </a:spcAft>
              <a:defRPr sz="4000" b="1">
                <a:solidFill>
                  <a:schemeClr val="tx2"/>
                </a:solidFill>
                <a:latin typeface="Arial" charset="0"/>
              </a:defRPr>
            </a:lvl8pPr>
            <a:lvl9pPr marL="1828800" algn="l" defTabSz="1014413" rtl="0" eaLnBrk="0" fontAlgn="base" hangingPunct="0">
              <a:spcBef>
                <a:spcPct val="0"/>
              </a:spcBef>
              <a:spcAft>
                <a:spcPct val="0"/>
              </a:spcAft>
              <a:defRPr sz="4000" b="1">
                <a:solidFill>
                  <a:schemeClr val="tx2"/>
                </a:solidFill>
                <a:latin typeface="Arial" charset="0"/>
              </a:defRPr>
            </a:lvl9pPr>
          </a:lstStyle>
          <a:p>
            <a:pPr algn="ctr"/>
            <a:r>
              <a:rPr lang="en-US" sz="3600" kern="0" dirty="0">
                <a:solidFill>
                  <a:schemeClr val="tx1"/>
                </a:solidFill>
                <a:latin typeface="Georgia"/>
                <a:cs typeface="Georgia"/>
              </a:rPr>
              <a:t>USDA Northern Plains Climate Hub</a:t>
            </a:r>
          </a:p>
          <a:p>
            <a:pPr algn="ctr"/>
            <a:endParaRPr lang="en-US" sz="1000" kern="0" dirty="0">
              <a:solidFill>
                <a:schemeClr val="tx1"/>
              </a:solidFill>
              <a:latin typeface="Georgia"/>
              <a:cs typeface="Georgia"/>
            </a:endParaRPr>
          </a:p>
          <a:p>
            <a:pPr algn="ctr"/>
            <a:r>
              <a:rPr lang="en-US" sz="3200" i="1" dirty="0">
                <a:solidFill>
                  <a:srgbClr val="007400"/>
                </a:solidFill>
              </a:rPr>
              <a:t>Climate information benefiting agriculture</a:t>
            </a:r>
          </a:p>
        </p:txBody>
      </p:sp>
    </p:spTree>
    <p:extLst>
      <p:ext uri="{BB962C8B-B14F-4D97-AF65-F5344CB8AC3E}">
        <p14:creationId xmlns:p14="http://schemas.microsoft.com/office/powerpoint/2010/main" val="11028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457200" y="13391"/>
            <a:ext cx="7848600" cy="800526"/>
          </a:xfrm>
          <a:prstGeom prst="rect">
            <a:avLst/>
          </a:prstGeom>
        </p:spPr>
        <p:txBody>
          <a:bodyPr>
            <a:normAutofit/>
          </a:bodyPr>
          <a:lstStyle>
            <a:lvl1pPr>
              <a:defRPr sz="3600" b="1">
                <a:solidFill>
                  <a:srgbClr val="4F6228"/>
                </a:solidFill>
              </a:defRPr>
            </a:lvl1pPr>
          </a:lstStyle>
          <a:p>
            <a:pPr algn="ctr"/>
            <a:r>
              <a:rPr lang="en-US" sz="4000" dirty="0" err="1">
                <a:solidFill>
                  <a:schemeClr val="tx1"/>
                </a:solidFill>
              </a:rPr>
              <a:t>AgRisk</a:t>
            </a:r>
            <a:r>
              <a:rPr lang="en-US" sz="4000" dirty="0">
                <a:solidFill>
                  <a:schemeClr val="tx1"/>
                </a:solidFill>
              </a:rPr>
              <a:t> Viewer</a:t>
            </a:r>
            <a:endParaRPr dirty="0">
              <a:solidFill>
                <a:schemeClr val="tx1"/>
              </a:solidFill>
            </a:endParaRPr>
          </a:p>
        </p:txBody>
      </p:sp>
      <p:pic>
        <p:nvPicPr>
          <p:cNvPr id="3" name="Picture 2"/>
          <p:cNvPicPr>
            <a:picLocks noChangeAspect="1"/>
          </p:cNvPicPr>
          <p:nvPr/>
        </p:nvPicPr>
        <p:blipFill>
          <a:blip r:embed="rId3"/>
          <a:stretch>
            <a:fillRect/>
          </a:stretch>
        </p:blipFill>
        <p:spPr>
          <a:xfrm>
            <a:off x="190919" y="964095"/>
            <a:ext cx="4049486" cy="2682941"/>
          </a:xfrm>
          <a:prstGeom prst="rect">
            <a:avLst/>
          </a:prstGeom>
        </p:spPr>
      </p:pic>
      <p:sp>
        <p:nvSpPr>
          <p:cNvPr id="11" name="Content Placeholder 2"/>
          <p:cNvSpPr txBox="1">
            <a:spLocks/>
          </p:cNvSpPr>
          <p:nvPr/>
        </p:nvSpPr>
        <p:spPr>
          <a:xfrm>
            <a:off x="4381500" y="1131559"/>
            <a:ext cx="4432891" cy="268294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77500" lnSpcReduction="2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1F497D"/>
                </a:solidFill>
                <a:uFillTx/>
                <a:latin typeface="+mj-lt"/>
                <a:ea typeface="+mj-ea"/>
                <a:cs typeface="+mj-cs"/>
                <a:sym typeface="Calibri"/>
              </a:defRPr>
            </a:lvl9pPr>
          </a:lstStyle>
          <a:p>
            <a:pPr marL="0" indent="0" hangingPunct="1">
              <a:buFont typeface="Arial"/>
              <a:buNone/>
            </a:pPr>
            <a:r>
              <a:rPr lang="en-US" dirty="0">
                <a:solidFill>
                  <a:schemeClr val="tx1"/>
                </a:solidFill>
              </a:rPr>
              <a:t>Interactive data viewer and analysis of insured crop losses</a:t>
            </a:r>
          </a:p>
          <a:p>
            <a:pPr hangingPunct="1"/>
            <a:r>
              <a:rPr lang="en-US" sz="2900" dirty="0">
                <a:solidFill>
                  <a:schemeClr val="tx1"/>
                </a:solidFill>
              </a:rPr>
              <a:t>Insurance payments &amp; acres</a:t>
            </a:r>
          </a:p>
          <a:p>
            <a:pPr hangingPunct="1"/>
            <a:r>
              <a:rPr lang="en-US" sz="2900" dirty="0">
                <a:solidFill>
                  <a:schemeClr val="tx1"/>
                </a:solidFill>
              </a:rPr>
              <a:t>Cause of loss (e.g., drought, hail, excess moisture)</a:t>
            </a:r>
          </a:p>
          <a:p>
            <a:pPr hangingPunct="1"/>
            <a:r>
              <a:rPr lang="en-US" sz="2900" dirty="0">
                <a:solidFill>
                  <a:schemeClr val="tx1"/>
                </a:solidFill>
              </a:rPr>
              <a:t>By crop, month, or year, at the county, state, or national level</a:t>
            </a:r>
          </a:p>
        </p:txBody>
      </p:sp>
      <p:pic>
        <p:nvPicPr>
          <p:cNvPr id="14" name="Picture 13">
            <a:extLst>
              <a:ext uri="{FF2B5EF4-FFF2-40B4-BE49-F238E27FC236}">
                <a16:creationId xmlns:a16="http://schemas.microsoft.com/office/drawing/2014/main" id="{EE6EBB02-927F-42E9-BC6C-FF0F0246B826}"/>
              </a:ext>
            </a:extLst>
          </p:cNvPr>
          <p:cNvPicPr>
            <a:picLocks noChangeAspect="1"/>
          </p:cNvPicPr>
          <p:nvPr/>
        </p:nvPicPr>
        <p:blipFill rotWithShape="1">
          <a:blip r:embed="rId4"/>
          <a:srcRect r="66290"/>
          <a:stretch/>
        </p:blipFill>
        <p:spPr>
          <a:xfrm>
            <a:off x="120580" y="4127440"/>
            <a:ext cx="2578553" cy="1522609"/>
          </a:xfrm>
          <a:prstGeom prst="rect">
            <a:avLst/>
          </a:prstGeom>
        </p:spPr>
      </p:pic>
      <p:pic>
        <p:nvPicPr>
          <p:cNvPr id="15" name="Picture 14">
            <a:extLst>
              <a:ext uri="{FF2B5EF4-FFF2-40B4-BE49-F238E27FC236}">
                <a16:creationId xmlns:a16="http://schemas.microsoft.com/office/drawing/2014/main" id="{E726C16F-2AE7-4C04-AB44-39FBFCE0669E}"/>
              </a:ext>
            </a:extLst>
          </p:cNvPr>
          <p:cNvPicPr>
            <a:picLocks noChangeAspect="1"/>
          </p:cNvPicPr>
          <p:nvPr/>
        </p:nvPicPr>
        <p:blipFill rotWithShape="1">
          <a:blip r:embed="rId5"/>
          <a:srcRect l="33348"/>
          <a:stretch/>
        </p:blipFill>
        <p:spPr>
          <a:xfrm>
            <a:off x="2695643" y="4185431"/>
            <a:ext cx="6045558" cy="1763678"/>
          </a:xfrm>
          <a:prstGeom prst="rect">
            <a:avLst/>
          </a:prstGeom>
        </p:spPr>
      </p:pic>
      <p:sp>
        <p:nvSpPr>
          <p:cNvPr id="12" name="Rectangle 11"/>
          <p:cNvSpPr/>
          <p:nvPr/>
        </p:nvSpPr>
        <p:spPr>
          <a:xfrm>
            <a:off x="4381500" y="6388495"/>
            <a:ext cx="5384003" cy="461665"/>
          </a:xfrm>
          <a:prstGeom prst="rect">
            <a:avLst/>
          </a:prstGeom>
        </p:spPr>
        <p:txBody>
          <a:bodyPr wrap="square">
            <a:spAutoFit/>
          </a:bodyPr>
          <a:lstStyle/>
          <a:p>
            <a:r>
              <a:rPr lang="en-US" sz="2400" b="1" dirty="0">
                <a:solidFill>
                  <a:srgbClr val="0041C4"/>
                </a:solidFill>
              </a:rPr>
              <a:t>https://swclimatehub.info/rma/</a:t>
            </a:r>
          </a:p>
        </p:txBody>
      </p:sp>
    </p:spTree>
    <p:extLst>
      <p:ext uri="{BB962C8B-B14F-4D97-AF65-F5344CB8AC3E}">
        <p14:creationId xmlns:p14="http://schemas.microsoft.com/office/powerpoint/2010/main" val="14853586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870" y="347167"/>
            <a:ext cx="8620708" cy="5798451"/>
          </a:xfrm>
          <a:prstGeom prst="rect">
            <a:avLst/>
          </a:prstGeom>
        </p:spPr>
      </p:pic>
      <p:sp>
        <p:nvSpPr>
          <p:cNvPr id="3" name="Rectangle 2">
            <a:extLst>
              <a:ext uri="{FF2B5EF4-FFF2-40B4-BE49-F238E27FC236}">
                <a16:creationId xmlns:a16="http://schemas.microsoft.com/office/drawing/2014/main" id="{CFDD11F0-0A61-420C-B0BE-7A89D5162F90}"/>
              </a:ext>
            </a:extLst>
          </p:cNvPr>
          <p:cNvSpPr/>
          <p:nvPr/>
        </p:nvSpPr>
        <p:spPr>
          <a:xfrm>
            <a:off x="4381500" y="6388495"/>
            <a:ext cx="5384003" cy="461665"/>
          </a:xfrm>
          <a:prstGeom prst="rect">
            <a:avLst/>
          </a:prstGeom>
        </p:spPr>
        <p:txBody>
          <a:bodyPr wrap="square">
            <a:spAutoFit/>
          </a:bodyPr>
          <a:lstStyle/>
          <a:p>
            <a:r>
              <a:rPr lang="en-US" sz="2400" b="1" dirty="0">
                <a:solidFill>
                  <a:srgbClr val="0041C4"/>
                </a:solidFill>
              </a:rPr>
              <a:t>https://swclimatehub.info/rma/</a:t>
            </a:r>
          </a:p>
        </p:txBody>
      </p:sp>
    </p:spTree>
    <p:extLst>
      <p:ext uri="{BB962C8B-B14F-4D97-AF65-F5344CB8AC3E}">
        <p14:creationId xmlns:p14="http://schemas.microsoft.com/office/powerpoint/2010/main" val="373680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836E72-2388-48FC-A3FB-553F9162CA29}"/>
              </a:ext>
            </a:extLst>
          </p:cNvPr>
          <p:cNvPicPr>
            <a:picLocks noChangeAspect="1"/>
          </p:cNvPicPr>
          <p:nvPr/>
        </p:nvPicPr>
        <p:blipFill>
          <a:blip r:embed="rId3"/>
          <a:stretch>
            <a:fillRect/>
          </a:stretch>
        </p:blipFill>
        <p:spPr>
          <a:xfrm>
            <a:off x="274463" y="442967"/>
            <a:ext cx="8058175" cy="6226772"/>
          </a:xfrm>
          <a:prstGeom prst="rect">
            <a:avLst/>
          </a:prstGeom>
        </p:spPr>
      </p:pic>
      <p:sp>
        <p:nvSpPr>
          <p:cNvPr id="4" name="TextBox 3">
            <a:extLst>
              <a:ext uri="{FF2B5EF4-FFF2-40B4-BE49-F238E27FC236}">
                <a16:creationId xmlns:a16="http://schemas.microsoft.com/office/drawing/2014/main" id="{A2D3E658-D312-4467-8CDB-4CE7D2687D09}"/>
              </a:ext>
            </a:extLst>
          </p:cNvPr>
          <p:cNvSpPr txBox="1"/>
          <p:nvPr/>
        </p:nvSpPr>
        <p:spPr>
          <a:xfrm>
            <a:off x="4172696" y="708529"/>
            <a:ext cx="2610608" cy="369332"/>
          </a:xfrm>
          <a:prstGeom prst="rect">
            <a:avLst/>
          </a:prstGeom>
          <a:solidFill>
            <a:schemeClr val="bg1"/>
          </a:solidFill>
          <a:effectLst>
            <a:softEdge rad="63500"/>
          </a:effectLst>
        </p:spPr>
        <p:txBody>
          <a:bodyPr wrap="square" rtlCol="0">
            <a:spAutoFit/>
          </a:bodyPr>
          <a:lstStyle/>
          <a:p>
            <a:pPr algn="ctr"/>
            <a:r>
              <a:rPr lang="en-US" dirty="0"/>
              <a:t>ADAPTATION WORKBOOK</a:t>
            </a:r>
          </a:p>
        </p:txBody>
      </p:sp>
      <p:sp>
        <p:nvSpPr>
          <p:cNvPr id="6" name="TextBox 5">
            <a:extLst>
              <a:ext uri="{FF2B5EF4-FFF2-40B4-BE49-F238E27FC236}">
                <a16:creationId xmlns:a16="http://schemas.microsoft.com/office/drawing/2014/main" id="{9FAF6091-EB7D-456A-B801-BD08AB29CAB9}"/>
              </a:ext>
            </a:extLst>
          </p:cNvPr>
          <p:cNvSpPr txBox="1"/>
          <p:nvPr/>
        </p:nvSpPr>
        <p:spPr>
          <a:xfrm>
            <a:off x="403509" y="1402441"/>
            <a:ext cx="1649101" cy="923330"/>
          </a:xfrm>
          <a:prstGeom prst="rect">
            <a:avLst/>
          </a:prstGeom>
          <a:solidFill>
            <a:schemeClr val="bg1"/>
          </a:solidFill>
          <a:effectLst>
            <a:softEdge rad="63500"/>
          </a:effectLst>
        </p:spPr>
        <p:txBody>
          <a:bodyPr wrap="square" rtlCol="0">
            <a:spAutoFit/>
          </a:bodyPr>
          <a:lstStyle/>
          <a:p>
            <a:pPr algn="ctr"/>
            <a:r>
              <a:rPr lang="en-US" dirty="0"/>
              <a:t>CROP SUITABILITY TOOL</a:t>
            </a:r>
          </a:p>
        </p:txBody>
      </p:sp>
      <p:sp>
        <p:nvSpPr>
          <p:cNvPr id="7" name="TextBox 6">
            <a:extLst>
              <a:ext uri="{FF2B5EF4-FFF2-40B4-BE49-F238E27FC236}">
                <a16:creationId xmlns:a16="http://schemas.microsoft.com/office/drawing/2014/main" id="{98DDAB2A-633D-4170-96A6-CB3E03CAF848}"/>
              </a:ext>
            </a:extLst>
          </p:cNvPr>
          <p:cNvSpPr txBox="1"/>
          <p:nvPr/>
        </p:nvSpPr>
        <p:spPr>
          <a:xfrm>
            <a:off x="403509" y="2633023"/>
            <a:ext cx="1649101" cy="923330"/>
          </a:xfrm>
          <a:prstGeom prst="rect">
            <a:avLst/>
          </a:prstGeom>
          <a:solidFill>
            <a:schemeClr val="bg1"/>
          </a:solidFill>
          <a:effectLst>
            <a:softEdge rad="63500"/>
          </a:effectLst>
        </p:spPr>
        <p:txBody>
          <a:bodyPr wrap="square" rtlCol="0">
            <a:spAutoFit/>
          </a:bodyPr>
          <a:lstStyle/>
          <a:p>
            <a:pPr algn="ctr"/>
            <a:r>
              <a:rPr lang="en-US" dirty="0"/>
              <a:t>RANGELAND VULNER.</a:t>
            </a:r>
          </a:p>
          <a:p>
            <a:pPr algn="ctr"/>
            <a:r>
              <a:rPr lang="en-US" dirty="0"/>
              <a:t> ASSMT.</a:t>
            </a:r>
          </a:p>
        </p:txBody>
      </p:sp>
      <p:sp>
        <p:nvSpPr>
          <p:cNvPr id="8" name="TextBox 7">
            <a:extLst>
              <a:ext uri="{FF2B5EF4-FFF2-40B4-BE49-F238E27FC236}">
                <a16:creationId xmlns:a16="http://schemas.microsoft.com/office/drawing/2014/main" id="{8D023830-5A40-4615-AB8A-B6B73D700CCF}"/>
              </a:ext>
            </a:extLst>
          </p:cNvPr>
          <p:cNvSpPr txBox="1"/>
          <p:nvPr/>
        </p:nvSpPr>
        <p:spPr>
          <a:xfrm>
            <a:off x="4889102" y="3556353"/>
            <a:ext cx="2107630" cy="646331"/>
          </a:xfrm>
          <a:prstGeom prst="rect">
            <a:avLst/>
          </a:prstGeom>
          <a:solidFill>
            <a:schemeClr val="bg1"/>
          </a:solidFill>
          <a:effectLst>
            <a:softEdge rad="63500"/>
          </a:effectLst>
        </p:spPr>
        <p:txBody>
          <a:bodyPr wrap="square" rtlCol="0">
            <a:spAutoFit/>
          </a:bodyPr>
          <a:lstStyle/>
          <a:p>
            <a:pPr algn="ctr"/>
            <a:r>
              <a:rPr lang="en-US" dirty="0"/>
              <a:t>CATTLE HEAT STRESS ALERT</a:t>
            </a:r>
          </a:p>
        </p:txBody>
      </p:sp>
      <p:sp>
        <p:nvSpPr>
          <p:cNvPr id="9" name="TextBox 8">
            <a:extLst>
              <a:ext uri="{FF2B5EF4-FFF2-40B4-BE49-F238E27FC236}">
                <a16:creationId xmlns:a16="http://schemas.microsoft.com/office/drawing/2014/main" id="{DA4C03F7-82C9-493E-9B64-197923169192}"/>
              </a:ext>
            </a:extLst>
          </p:cNvPr>
          <p:cNvSpPr txBox="1"/>
          <p:nvPr/>
        </p:nvSpPr>
        <p:spPr>
          <a:xfrm>
            <a:off x="2575852" y="1679440"/>
            <a:ext cx="1406384" cy="369332"/>
          </a:xfrm>
          <a:prstGeom prst="rect">
            <a:avLst/>
          </a:prstGeom>
          <a:solidFill>
            <a:schemeClr val="bg1"/>
          </a:solidFill>
          <a:effectLst>
            <a:softEdge rad="63500"/>
          </a:effectLst>
        </p:spPr>
        <p:txBody>
          <a:bodyPr wrap="square" rtlCol="0">
            <a:spAutoFit/>
          </a:bodyPr>
          <a:lstStyle/>
          <a:p>
            <a:pPr algn="ctr"/>
            <a:r>
              <a:rPr lang="en-US" dirty="0"/>
              <a:t>GRASS-CAST</a:t>
            </a:r>
          </a:p>
        </p:txBody>
      </p:sp>
      <p:sp>
        <p:nvSpPr>
          <p:cNvPr id="10" name="TextBox 9">
            <a:extLst>
              <a:ext uri="{FF2B5EF4-FFF2-40B4-BE49-F238E27FC236}">
                <a16:creationId xmlns:a16="http://schemas.microsoft.com/office/drawing/2014/main" id="{EB4406ED-8E0C-41CF-AE74-3A000337539A}"/>
              </a:ext>
            </a:extLst>
          </p:cNvPr>
          <p:cNvSpPr txBox="1"/>
          <p:nvPr/>
        </p:nvSpPr>
        <p:spPr>
          <a:xfrm>
            <a:off x="4047030" y="2490395"/>
            <a:ext cx="1513006" cy="923330"/>
          </a:xfrm>
          <a:prstGeom prst="rect">
            <a:avLst/>
          </a:prstGeom>
          <a:solidFill>
            <a:schemeClr val="bg1"/>
          </a:solidFill>
          <a:effectLst>
            <a:softEdge rad="63500"/>
          </a:effectLst>
        </p:spPr>
        <p:txBody>
          <a:bodyPr wrap="square" rtlCol="0">
            <a:spAutoFit/>
          </a:bodyPr>
          <a:lstStyle/>
          <a:p>
            <a:pPr algn="ctr"/>
            <a:r>
              <a:rPr lang="en-US" dirty="0"/>
              <a:t>EARLY SPRING</a:t>
            </a:r>
          </a:p>
          <a:p>
            <a:pPr algn="ctr"/>
            <a:r>
              <a:rPr lang="en-US" dirty="0"/>
              <a:t> IMPACTS</a:t>
            </a:r>
          </a:p>
        </p:txBody>
      </p:sp>
      <p:sp>
        <p:nvSpPr>
          <p:cNvPr id="11" name="TextBox 10">
            <a:extLst>
              <a:ext uri="{FF2B5EF4-FFF2-40B4-BE49-F238E27FC236}">
                <a16:creationId xmlns:a16="http://schemas.microsoft.com/office/drawing/2014/main" id="{2E7F6655-78AA-41E3-90C6-E0DBBACA725A}"/>
              </a:ext>
            </a:extLst>
          </p:cNvPr>
          <p:cNvSpPr txBox="1"/>
          <p:nvPr/>
        </p:nvSpPr>
        <p:spPr>
          <a:xfrm>
            <a:off x="6477414" y="2011423"/>
            <a:ext cx="1513006" cy="923330"/>
          </a:xfrm>
          <a:prstGeom prst="rect">
            <a:avLst/>
          </a:prstGeom>
          <a:solidFill>
            <a:schemeClr val="bg1"/>
          </a:solidFill>
          <a:effectLst>
            <a:softEdge rad="63500"/>
          </a:effectLst>
        </p:spPr>
        <p:txBody>
          <a:bodyPr wrap="square" rtlCol="0">
            <a:spAutoFit/>
          </a:bodyPr>
          <a:lstStyle/>
          <a:p>
            <a:pPr algn="ctr"/>
            <a:r>
              <a:rPr lang="en-US" dirty="0"/>
              <a:t>GULLY EROSION</a:t>
            </a:r>
          </a:p>
          <a:p>
            <a:pPr algn="ctr"/>
            <a:r>
              <a:rPr lang="en-US" dirty="0"/>
              <a:t> PROJECT</a:t>
            </a:r>
          </a:p>
        </p:txBody>
      </p:sp>
      <p:sp>
        <p:nvSpPr>
          <p:cNvPr id="12" name="TextBox 11">
            <a:extLst>
              <a:ext uri="{FF2B5EF4-FFF2-40B4-BE49-F238E27FC236}">
                <a16:creationId xmlns:a16="http://schemas.microsoft.com/office/drawing/2014/main" id="{10493DFB-2C69-4592-88BB-219B915D3BBB}"/>
              </a:ext>
            </a:extLst>
          </p:cNvPr>
          <p:cNvSpPr txBox="1"/>
          <p:nvPr/>
        </p:nvSpPr>
        <p:spPr>
          <a:xfrm>
            <a:off x="2150076" y="2934753"/>
            <a:ext cx="1311274" cy="646331"/>
          </a:xfrm>
          <a:prstGeom prst="rect">
            <a:avLst/>
          </a:prstGeom>
          <a:solidFill>
            <a:schemeClr val="bg1"/>
          </a:solidFill>
          <a:effectLst>
            <a:softEdge rad="63500"/>
          </a:effectLst>
        </p:spPr>
        <p:txBody>
          <a:bodyPr wrap="square" rtlCol="0">
            <a:spAutoFit/>
          </a:bodyPr>
          <a:lstStyle/>
          <a:p>
            <a:pPr algn="ctr"/>
            <a:r>
              <a:rPr lang="en-US" dirty="0"/>
              <a:t>AGRISK</a:t>
            </a:r>
          </a:p>
          <a:p>
            <a:pPr algn="ctr"/>
            <a:r>
              <a:rPr lang="en-US" dirty="0"/>
              <a:t> VIEWER</a:t>
            </a:r>
          </a:p>
        </p:txBody>
      </p:sp>
      <p:sp>
        <p:nvSpPr>
          <p:cNvPr id="13" name="TextBox 12">
            <a:extLst>
              <a:ext uri="{FF2B5EF4-FFF2-40B4-BE49-F238E27FC236}">
                <a16:creationId xmlns:a16="http://schemas.microsoft.com/office/drawing/2014/main" id="{A8AAD9E7-E105-45AF-B1EC-F8054C293800}"/>
              </a:ext>
            </a:extLst>
          </p:cNvPr>
          <p:cNvSpPr txBox="1"/>
          <p:nvPr/>
        </p:nvSpPr>
        <p:spPr>
          <a:xfrm>
            <a:off x="3260726" y="3918460"/>
            <a:ext cx="1311274" cy="923330"/>
          </a:xfrm>
          <a:prstGeom prst="rect">
            <a:avLst/>
          </a:prstGeom>
          <a:solidFill>
            <a:schemeClr val="bg1"/>
          </a:solidFill>
          <a:effectLst>
            <a:softEdge rad="63500"/>
          </a:effectLst>
        </p:spPr>
        <p:txBody>
          <a:bodyPr wrap="square" rtlCol="0">
            <a:spAutoFit/>
          </a:bodyPr>
          <a:lstStyle/>
          <a:p>
            <a:pPr algn="ctr"/>
            <a:r>
              <a:rPr lang="en-US" dirty="0"/>
              <a:t>SOIL HEALTH</a:t>
            </a:r>
          </a:p>
          <a:p>
            <a:pPr algn="ctr"/>
            <a:r>
              <a:rPr lang="en-US" dirty="0"/>
              <a:t>DAYS</a:t>
            </a:r>
          </a:p>
        </p:txBody>
      </p:sp>
      <p:sp>
        <p:nvSpPr>
          <p:cNvPr id="14" name="TextBox 13">
            <a:extLst>
              <a:ext uri="{FF2B5EF4-FFF2-40B4-BE49-F238E27FC236}">
                <a16:creationId xmlns:a16="http://schemas.microsoft.com/office/drawing/2014/main" id="{F30B84FB-EF21-4BA6-A2EB-39219DBEEE38}"/>
              </a:ext>
            </a:extLst>
          </p:cNvPr>
          <p:cNvSpPr txBox="1"/>
          <p:nvPr/>
        </p:nvSpPr>
        <p:spPr>
          <a:xfrm>
            <a:off x="6311186" y="4611344"/>
            <a:ext cx="1845461" cy="923330"/>
          </a:xfrm>
          <a:prstGeom prst="rect">
            <a:avLst/>
          </a:prstGeom>
          <a:solidFill>
            <a:schemeClr val="bg1"/>
          </a:solidFill>
          <a:effectLst>
            <a:softEdge rad="63500"/>
          </a:effectLst>
        </p:spPr>
        <p:txBody>
          <a:bodyPr wrap="square" rtlCol="0">
            <a:spAutoFit/>
          </a:bodyPr>
          <a:lstStyle/>
          <a:p>
            <a:pPr algn="ctr"/>
            <a:r>
              <a:rPr lang="en-US" dirty="0"/>
              <a:t>EXTREME STORM</a:t>
            </a:r>
          </a:p>
          <a:p>
            <a:pPr algn="ctr"/>
            <a:r>
              <a:rPr lang="en-US" dirty="0"/>
              <a:t> RESPONSE</a:t>
            </a:r>
          </a:p>
        </p:txBody>
      </p:sp>
      <p:sp>
        <p:nvSpPr>
          <p:cNvPr id="24" name="Rectangle 23">
            <a:extLst>
              <a:ext uri="{FF2B5EF4-FFF2-40B4-BE49-F238E27FC236}">
                <a16:creationId xmlns:a16="http://schemas.microsoft.com/office/drawing/2014/main" id="{F5B510A4-B592-4B2B-A560-7CF779FEC2BC}"/>
              </a:ext>
            </a:extLst>
          </p:cNvPr>
          <p:cNvSpPr/>
          <p:nvPr/>
        </p:nvSpPr>
        <p:spPr>
          <a:xfrm>
            <a:off x="366291" y="-38922"/>
            <a:ext cx="8234012" cy="707886"/>
          </a:xfrm>
          <a:prstGeom prst="rect">
            <a:avLst/>
          </a:prstGeom>
        </p:spPr>
        <p:txBody>
          <a:bodyPr wrap="square">
            <a:spAutoFit/>
          </a:bodyPr>
          <a:lstStyle/>
          <a:p>
            <a:pPr algn="ctr"/>
            <a:r>
              <a:rPr lang="en-US" sz="4000" dirty="0"/>
              <a:t>More Climate Hub Products…</a:t>
            </a:r>
          </a:p>
        </p:txBody>
      </p:sp>
    </p:spTree>
    <p:extLst>
      <p:ext uri="{BB962C8B-B14F-4D97-AF65-F5344CB8AC3E}">
        <p14:creationId xmlns:p14="http://schemas.microsoft.com/office/powerpoint/2010/main" val="378577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E3B68FC3-550B-434E-8338-17AD0208BF0F}"/>
              </a:ext>
            </a:extLst>
          </p:cNvPr>
          <p:cNvSpPr txBox="1">
            <a:spLocks/>
          </p:cNvSpPr>
          <p:nvPr/>
        </p:nvSpPr>
        <p:spPr>
          <a:xfrm>
            <a:off x="209550" y="2533651"/>
            <a:ext cx="8934450" cy="174307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fontScale="975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9pPr>
          </a:lstStyle>
          <a:p>
            <a:pPr hangingPunct="1"/>
            <a:r>
              <a:rPr lang="en-US" b="1" dirty="0">
                <a:solidFill>
                  <a:srgbClr val="02631C"/>
                </a:solidFill>
              </a:rPr>
              <a:t>Science Translation &amp;</a:t>
            </a:r>
          </a:p>
          <a:p>
            <a:pPr hangingPunct="1"/>
            <a:r>
              <a:rPr lang="en-US" b="1" dirty="0">
                <a:solidFill>
                  <a:srgbClr val="02631C"/>
                </a:solidFill>
              </a:rPr>
              <a:t>Information Synthesis</a:t>
            </a:r>
          </a:p>
        </p:txBody>
      </p:sp>
    </p:spTree>
    <p:extLst>
      <p:ext uri="{BB962C8B-B14F-4D97-AF65-F5344CB8AC3E}">
        <p14:creationId xmlns:p14="http://schemas.microsoft.com/office/powerpoint/2010/main" val="27311561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126"/>
            <a:ext cx="9144000" cy="1077218"/>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Science Synthesis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1719248-F53A-4409-9A91-37C9FBF72B8F}"/>
              </a:ext>
            </a:extLst>
          </p:cNvPr>
          <p:cNvSpPr>
            <a:spLocks noGrp="1"/>
          </p:cNvSpPr>
          <p:nvPr>
            <p:ph idx="1"/>
          </p:nvPr>
        </p:nvSpPr>
        <p:spPr>
          <a:xfrm>
            <a:off x="369456" y="1386347"/>
            <a:ext cx="8368144" cy="4165319"/>
          </a:xfrm>
        </p:spPr>
        <p:txBody>
          <a:bodyPr>
            <a:normAutofit/>
          </a:bodyPr>
          <a:lstStyle/>
          <a:p>
            <a:pPr marL="0" indent="0">
              <a:buNone/>
            </a:pPr>
            <a:r>
              <a:rPr lang="en-US" sz="3200" b="1" dirty="0">
                <a:latin typeface="Arial" panose="020B0604020202020204" pitchFamily="34" charset="0"/>
                <a:cs typeface="Arial" panose="020B0604020202020204" pitchFamily="34" charset="0"/>
              </a:rPr>
              <a:t>NCA4 Northern Great Plains (</a:t>
            </a:r>
            <a:r>
              <a:rPr lang="en-US" sz="3200" b="1" dirty="0" err="1">
                <a:latin typeface="Arial" panose="020B0604020202020204" pitchFamily="34" charset="0"/>
                <a:cs typeface="Arial" panose="020B0604020202020204" pitchFamily="34" charset="0"/>
              </a:rPr>
              <a:t>Chpt</a:t>
            </a:r>
            <a:r>
              <a:rPr lang="en-US" sz="3200" b="1" dirty="0">
                <a:latin typeface="Arial" panose="020B0604020202020204" pitchFamily="34" charset="0"/>
                <a:cs typeface="Arial" panose="020B0604020202020204" pitchFamily="34" charset="0"/>
              </a:rPr>
              <a:t> 22) </a:t>
            </a:r>
          </a:p>
          <a:p>
            <a:pPr>
              <a:buFont typeface="Wingdings" panose="05000000000000000000" pitchFamily="2" charset="2"/>
              <a:buChar char="§"/>
            </a:pPr>
            <a:r>
              <a:rPr lang="en-US" sz="3200" dirty="0">
                <a:latin typeface="Arial" panose="020B0604020202020204" pitchFamily="34" charset="0"/>
                <a:cs typeface="Arial" panose="020B0604020202020204" pitchFamily="34" charset="0"/>
              </a:rPr>
              <a:t>Agriculture            </a:t>
            </a:r>
            <a:r>
              <a:rPr lang="en-US" sz="3200" dirty="0">
                <a:latin typeface="Arial" panose="020B0604020202020204" pitchFamily="34" charset="0"/>
                <a:cs typeface="Arial" panose="020B0604020202020204" pitchFamily="34" charset="0"/>
                <a:sym typeface="Wingdings" panose="05000000000000000000" pitchFamily="2" charset="2"/>
              </a:rPr>
              <a:t> </a:t>
            </a:r>
            <a:r>
              <a:rPr lang="en-US" sz="3200" dirty="0">
                <a:latin typeface="Arial" panose="020B0604020202020204" pitchFamily="34" charset="0"/>
                <a:cs typeface="Arial" panose="020B0604020202020204" pitchFamily="34" charset="0"/>
              </a:rPr>
              <a:t>Recreation &amp; Tourism</a:t>
            </a:r>
          </a:p>
        </p:txBody>
      </p:sp>
      <p:pic>
        <p:nvPicPr>
          <p:cNvPr id="2" name="Picture 1">
            <a:extLst>
              <a:ext uri="{FF2B5EF4-FFF2-40B4-BE49-F238E27FC236}">
                <a16:creationId xmlns:a16="http://schemas.microsoft.com/office/drawing/2014/main" id="{D5ACD780-D26A-4221-9A8F-6501DC2AEC0E}"/>
              </a:ext>
            </a:extLst>
          </p:cNvPr>
          <p:cNvPicPr>
            <a:picLocks noChangeAspect="1"/>
          </p:cNvPicPr>
          <p:nvPr/>
        </p:nvPicPr>
        <p:blipFill rotWithShape="1">
          <a:blip r:embed="rId2"/>
          <a:srcRect t="4840" r="2365" b="21659"/>
          <a:stretch/>
        </p:blipFill>
        <p:spPr>
          <a:xfrm>
            <a:off x="108155" y="2627362"/>
            <a:ext cx="8927690" cy="3780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D3042EC7-D16D-41E7-90BD-7BB111AEE0F4}"/>
              </a:ext>
            </a:extLst>
          </p:cNvPr>
          <p:cNvSpPr/>
          <p:nvPr/>
        </p:nvSpPr>
        <p:spPr>
          <a:xfrm>
            <a:off x="1560945" y="6463360"/>
            <a:ext cx="5678055" cy="369332"/>
          </a:xfrm>
          <a:prstGeom prst="rect">
            <a:avLst/>
          </a:prstGeom>
        </p:spPr>
        <p:txBody>
          <a:bodyPr wrap="square">
            <a:spAutoFit/>
          </a:bodyPr>
          <a:lstStyle/>
          <a:p>
            <a:pPr marL="342900" lvl="1" defTabSz="685800">
              <a:lnSpc>
                <a:spcPct val="90000"/>
              </a:lnSpc>
              <a:spcBef>
                <a:spcPts val="375"/>
              </a:spcBef>
            </a:pPr>
            <a:r>
              <a:rPr lang="en-US" sz="2000" dirty="0">
                <a:solidFill>
                  <a:srgbClr val="0041C4"/>
                </a:solidFill>
                <a:latin typeface="Arial" panose="020B0604020202020204" pitchFamily="34" charset="0"/>
                <a:cs typeface="Arial" panose="020B0604020202020204" pitchFamily="34" charset="0"/>
              </a:rPr>
              <a:t>https://nca2018.globalchange.gov/chapter/22/</a:t>
            </a:r>
          </a:p>
        </p:txBody>
      </p:sp>
    </p:spTree>
    <p:extLst>
      <p:ext uri="{BB962C8B-B14F-4D97-AF65-F5344CB8AC3E}">
        <p14:creationId xmlns:p14="http://schemas.microsoft.com/office/powerpoint/2010/main" val="74053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360481-BAD6-4D72-9885-0B7207D6B3D6}"/>
              </a:ext>
            </a:extLst>
          </p:cNvPr>
          <p:cNvSpPr>
            <a:spLocks noGrp="1"/>
          </p:cNvSpPr>
          <p:nvPr>
            <p:ph type="title"/>
          </p:nvPr>
        </p:nvSpPr>
        <p:spPr>
          <a:xfrm>
            <a:off x="262890" y="121282"/>
            <a:ext cx="7886700" cy="892174"/>
          </a:xfrm>
        </p:spPr>
        <p:txBody>
          <a:bodyPr/>
          <a:lstStyle/>
          <a:p>
            <a:pPr algn="ctr"/>
            <a:r>
              <a:rPr lang="en-US" b="1" dirty="0"/>
              <a:t>Science Translation &amp; Synthesis</a:t>
            </a:r>
          </a:p>
        </p:txBody>
      </p:sp>
      <p:sp>
        <p:nvSpPr>
          <p:cNvPr id="7" name="Text Placeholder 6">
            <a:extLst>
              <a:ext uri="{FF2B5EF4-FFF2-40B4-BE49-F238E27FC236}">
                <a16:creationId xmlns:a16="http://schemas.microsoft.com/office/drawing/2014/main" id="{A9CBE27E-17EB-484C-A0D9-12E256D9F086}"/>
              </a:ext>
            </a:extLst>
          </p:cNvPr>
          <p:cNvSpPr>
            <a:spLocks noGrp="1"/>
          </p:cNvSpPr>
          <p:nvPr>
            <p:ph idx="1"/>
          </p:nvPr>
        </p:nvSpPr>
        <p:spPr>
          <a:xfrm>
            <a:off x="275244" y="1127124"/>
            <a:ext cx="7886700" cy="4953953"/>
          </a:xfrm>
        </p:spPr>
        <p:txBody>
          <a:bodyPr/>
          <a:lstStyle/>
          <a:p>
            <a:r>
              <a:rPr lang="en-US" dirty="0"/>
              <a:t>Special agriculture-focused issue in </a:t>
            </a:r>
            <a:r>
              <a:rPr lang="en-US" i="1" dirty="0"/>
              <a:t>Climatic Change</a:t>
            </a:r>
          </a:p>
          <a:p>
            <a:pPr lvl="1">
              <a:buFont typeface="Arial" panose="020B0604020202020204" pitchFamily="34" charset="0"/>
              <a:buChar char="▫"/>
            </a:pPr>
            <a:r>
              <a:rPr lang="en-US" dirty="0">
                <a:solidFill>
                  <a:srgbClr val="0041C4"/>
                </a:solidFill>
              </a:rPr>
              <a:t>https://link.springer.com/journal/10584/146/1/page/1</a:t>
            </a:r>
            <a:r>
              <a:rPr lang="en-US" i="1" dirty="0"/>
              <a:t> </a:t>
            </a:r>
          </a:p>
          <a:p>
            <a:r>
              <a:rPr lang="en-US" dirty="0"/>
              <a:t>Special drought-focused issue in </a:t>
            </a:r>
            <a:r>
              <a:rPr lang="en-US" i="1" dirty="0"/>
              <a:t>Rangelands</a:t>
            </a:r>
          </a:p>
          <a:p>
            <a:pPr lvl="1">
              <a:buFont typeface="Arial" panose="020B0604020202020204" pitchFamily="34" charset="0"/>
              <a:buChar char="▫"/>
            </a:pPr>
            <a:r>
              <a:rPr lang="en-US" dirty="0">
                <a:solidFill>
                  <a:srgbClr val="0041C4"/>
                </a:solidFill>
              </a:rPr>
              <a:t>https://www.sciencedirect.com/journal/rangelands/vol/38/issue/4</a:t>
            </a:r>
          </a:p>
        </p:txBody>
      </p:sp>
      <p:pic>
        <p:nvPicPr>
          <p:cNvPr id="5" name="Picture 4">
            <a:extLst>
              <a:ext uri="{FF2B5EF4-FFF2-40B4-BE49-F238E27FC236}">
                <a16:creationId xmlns:a16="http://schemas.microsoft.com/office/drawing/2014/main" id="{B13714C4-F5B7-4A31-9990-416475CF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722" y="2826327"/>
            <a:ext cx="2445626" cy="370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90656870-4D2A-4C06-ADA1-D02E335A3B26}"/>
              </a:ext>
            </a:extLst>
          </p:cNvPr>
          <p:cNvPicPr>
            <a:picLocks noChangeAspect="1"/>
          </p:cNvPicPr>
          <p:nvPr/>
        </p:nvPicPr>
        <p:blipFill>
          <a:blip r:embed="rId4"/>
          <a:stretch>
            <a:fillRect/>
          </a:stretch>
        </p:blipFill>
        <p:spPr>
          <a:xfrm rot="1071320">
            <a:off x="4579932" y="2904677"/>
            <a:ext cx="2718201" cy="3608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99690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126"/>
            <a:ext cx="9144000" cy="1077218"/>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Georgia"/>
              <a:ea typeface="+mn-ea"/>
              <a:cs typeface="Georgia"/>
              <a:sym typeface="Wingdings" panose="05000000000000000000" pitchFamily="2" charset="2"/>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Georgia"/>
                <a:ea typeface="+mn-ea"/>
                <a:cs typeface="Georgia"/>
                <a:sym typeface="Wingdings" panose="05000000000000000000" pitchFamily="2" charset="2"/>
              </a:rPr>
              <a:t>Science Translation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Content Placeholder 7">
            <a:extLst>
              <a:ext uri="{FF2B5EF4-FFF2-40B4-BE49-F238E27FC236}">
                <a16:creationId xmlns:a16="http://schemas.microsoft.com/office/drawing/2014/main" id="{11719248-F53A-4409-9A91-37C9FBF72B8F}"/>
              </a:ext>
            </a:extLst>
          </p:cNvPr>
          <p:cNvSpPr>
            <a:spLocks noGrp="1"/>
          </p:cNvSpPr>
          <p:nvPr>
            <p:ph idx="1"/>
          </p:nvPr>
        </p:nvSpPr>
        <p:spPr>
          <a:xfrm>
            <a:off x="875071" y="1268360"/>
            <a:ext cx="7393858" cy="4165319"/>
          </a:xfrm>
        </p:spPr>
        <p:txBody>
          <a:bodyPr>
            <a:normAutofit/>
          </a:bodyPr>
          <a:lstStyle/>
          <a:p>
            <a:pPr marL="0" indent="0">
              <a:buNone/>
            </a:pPr>
            <a:r>
              <a:rPr lang="en-US" sz="3200" b="1" dirty="0"/>
              <a:t>The story of USDA ARS’s Collaborative Adaptive Rangeland Management Project </a:t>
            </a:r>
          </a:p>
          <a:p>
            <a:pPr>
              <a:buFont typeface="Wingdings" panose="05000000000000000000" pitchFamily="2" charset="2"/>
              <a:buChar char="§"/>
            </a:pPr>
            <a:r>
              <a:rPr lang="en-US" sz="3200" dirty="0"/>
              <a:t>Adobe Spark page by Hailey Wilmer et al.</a:t>
            </a:r>
          </a:p>
        </p:txBody>
      </p:sp>
      <p:pic>
        <p:nvPicPr>
          <p:cNvPr id="3" name="Picture 2">
            <a:extLst>
              <a:ext uri="{FF2B5EF4-FFF2-40B4-BE49-F238E27FC236}">
                <a16:creationId xmlns:a16="http://schemas.microsoft.com/office/drawing/2014/main" id="{825386D5-8C22-4055-938E-8A2174F46D12}"/>
              </a:ext>
            </a:extLst>
          </p:cNvPr>
          <p:cNvPicPr>
            <a:picLocks noChangeAspect="1"/>
          </p:cNvPicPr>
          <p:nvPr/>
        </p:nvPicPr>
        <p:blipFill rotWithShape="1">
          <a:blip r:embed="rId2"/>
          <a:srcRect l="14516" t="13345" r="13978" b="32627"/>
          <a:stretch/>
        </p:blipFill>
        <p:spPr>
          <a:xfrm>
            <a:off x="188171" y="2969342"/>
            <a:ext cx="8767658" cy="3726426"/>
          </a:xfrm>
          <a:prstGeom prst="rect">
            <a:avLst/>
          </a:prstGeom>
        </p:spPr>
      </p:pic>
      <p:sp>
        <p:nvSpPr>
          <p:cNvPr id="5" name="Rectangle 4">
            <a:extLst>
              <a:ext uri="{FF2B5EF4-FFF2-40B4-BE49-F238E27FC236}">
                <a16:creationId xmlns:a16="http://schemas.microsoft.com/office/drawing/2014/main" id="{D9F6684A-672A-4FE7-891E-3A21B084EA72}"/>
              </a:ext>
            </a:extLst>
          </p:cNvPr>
          <p:cNvSpPr/>
          <p:nvPr/>
        </p:nvSpPr>
        <p:spPr>
          <a:xfrm>
            <a:off x="424146" y="6238812"/>
            <a:ext cx="869035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https://spark.adobe.com/page/cDD9u5v5ZeC88/ </a:t>
            </a:r>
          </a:p>
        </p:txBody>
      </p:sp>
      <p:sp>
        <p:nvSpPr>
          <p:cNvPr id="6" name="Action Button: Get Information 5">
            <a:hlinkClick r:id="rId3" highlightClick="1"/>
            <a:extLst>
              <a:ext uri="{FF2B5EF4-FFF2-40B4-BE49-F238E27FC236}">
                <a16:creationId xmlns:a16="http://schemas.microsoft.com/office/drawing/2014/main" id="{09F045E0-57F7-4157-8455-B79644AA1216}"/>
              </a:ext>
            </a:extLst>
          </p:cNvPr>
          <p:cNvSpPr/>
          <p:nvPr/>
        </p:nvSpPr>
        <p:spPr>
          <a:xfrm>
            <a:off x="8587800" y="6362770"/>
            <a:ext cx="285135" cy="275303"/>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9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E3B68FC3-550B-434E-8338-17AD0208BF0F}"/>
              </a:ext>
            </a:extLst>
          </p:cNvPr>
          <p:cNvSpPr txBox="1">
            <a:spLocks/>
          </p:cNvSpPr>
          <p:nvPr/>
        </p:nvSpPr>
        <p:spPr>
          <a:xfrm>
            <a:off x="0" y="2533651"/>
            <a:ext cx="9144000" cy="77311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fontScale="975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1F497D"/>
                </a:solidFill>
                <a:uFillTx/>
                <a:latin typeface="+mj-lt"/>
                <a:ea typeface="+mj-ea"/>
                <a:cs typeface="+mj-cs"/>
                <a:sym typeface="Calibri"/>
              </a:defRPr>
            </a:lvl9pPr>
          </a:lstStyle>
          <a:p>
            <a:pPr hangingPunct="1"/>
            <a:r>
              <a:rPr lang="en-US" b="1" dirty="0">
                <a:solidFill>
                  <a:srgbClr val="02631C"/>
                </a:solidFill>
              </a:rPr>
              <a:t>Outreach &amp; Education</a:t>
            </a:r>
          </a:p>
        </p:txBody>
      </p:sp>
    </p:spTree>
    <p:extLst>
      <p:ext uri="{BB962C8B-B14F-4D97-AF65-F5344CB8AC3E}">
        <p14:creationId xmlns:p14="http://schemas.microsoft.com/office/powerpoint/2010/main" val="10559275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C1EC39-C152-49B3-B847-320166C2434E}"/>
              </a:ext>
            </a:extLst>
          </p:cNvPr>
          <p:cNvSpPr txBox="1"/>
          <p:nvPr/>
        </p:nvSpPr>
        <p:spPr>
          <a:xfrm>
            <a:off x="11431" y="0"/>
            <a:ext cx="4044091" cy="34778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Drought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Workshop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mj-lt"/>
              <a:cs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j-lt"/>
                <a:cs typeface="Georgia"/>
              </a:rPr>
              <a:t>Minot, 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tx1"/>
                </a:solidFill>
                <a:effectLst/>
                <a:uLnTx/>
                <a:uFillTx/>
                <a:latin typeface="+mj-lt"/>
                <a:cs typeface="Georgia"/>
              </a:rPr>
              <a:t>Feb 21, 2019</a:t>
            </a:r>
            <a:endParaRPr kumimoji="0" lang="en-US" sz="1600" i="0" u="none" strike="noStrike" kern="1200" cap="none" spc="0" normalizeH="0" baseline="0" noProof="0" dirty="0">
              <a:ln>
                <a:noFill/>
              </a:ln>
              <a:solidFill>
                <a:schemeClr val="tx1"/>
              </a:solidFill>
              <a:effectLst/>
              <a:uLnTx/>
              <a:uFillTx/>
              <a:latin typeface="+mj-lt"/>
              <a:cs typeface="Georgia"/>
            </a:endParaRPr>
          </a:p>
        </p:txBody>
      </p:sp>
      <p:pic>
        <p:nvPicPr>
          <p:cNvPr id="4" name="Picture 3">
            <a:extLst>
              <a:ext uri="{FF2B5EF4-FFF2-40B4-BE49-F238E27FC236}">
                <a16:creationId xmlns:a16="http://schemas.microsoft.com/office/drawing/2014/main" id="{15A51B21-2154-4473-8160-5DAE9A60C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522" y="0"/>
            <a:ext cx="5077047" cy="6858000"/>
          </a:xfrm>
          <a:prstGeom prst="rect">
            <a:avLst/>
          </a:prstGeom>
        </p:spPr>
      </p:pic>
      <p:pic>
        <p:nvPicPr>
          <p:cNvPr id="6" name="Picture 5">
            <a:extLst>
              <a:ext uri="{FF2B5EF4-FFF2-40B4-BE49-F238E27FC236}">
                <a16:creationId xmlns:a16="http://schemas.microsoft.com/office/drawing/2014/main" id="{BCC37167-2D8B-4684-A0FC-6D621E93D389}"/>
              </a:ext>
            </a:extLst>
          </p:cNvPr>
          <p:cNvPicPr>
            <a:picLocks noChangeAspect="1"/>
          </p:cNvPicPr>
          <p:nvPr/>
        </p:nvPicPr>
        <p:blipFill rotWithShape="1">
          <a:blip r:embed="rId3">
            <a:extLst>
              <a:ext uri="{28A0092B-C50C-407E-A947-70E740481C1C}">
                <a14:useLocalDpi xmlns:a14="http://schemas.microsoft.com/office/drawing/2010/main" val="0"/>
              </a:ext>
            </a:extLst>
          </a:blip>
          <a:srcRect l="22020" t="8889" b="37392"/>
          <a:stretch/>
        </p:blipFill>
        <p:spPr>
          <a:xfrm>
            <a:off x="286327" y="3685310"/>
            <a:ext cx="4479887" cy="2314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68956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C1EC39-C152-49B3-B847-320166C2434E}"/>
              </a:ext>
            </a:extLst>
          </p:cNvPr>
          <p:cNvSpPr txBox="1"/>
          <p:nvPr/>
        </p:nvSpPr>
        <p:spPr>
          <a:xfrm>
            <a:off x="11431" y="0"/>
            <a:ext cx="4044091" cy="34778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Drought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1"/>
                </a:solidFill>
                <a:latin typeface="+mj-lt"/>
                <a:cs typeface="Georgia"/>
              </a:rPr>
              <a:t>Workshop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mj-lt"/>
              <a:cs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mj-lt"/>
                <a:cs typeface="Georgia"/>
              </a:rPr>
              <a:t>Minot, 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tx1"/>
                </a:solidFill>
                <a:effectLst/>
                <a:uLnTx/>
                <a:uFillTx/>
                <a:latin typeface="+mj-lt"/>
                <a:cs typeface="Georgia"/>
              </a:rPr>
              <a:t>Feb 21, 2019</a:t>
            </a:r>
            <a:endParaRPr kumimoji="0" lang="en-US" sz="1600" i="0" u="none" strike="noStrike" kern="1200" cap="none" spc="0" normalizeH="0" baseline="0" noProof="0" dirty="0">
              <a:ln>
                <a:noFill/>
              </a:ln>
              <a:solidFill>
                <a:schemeClr val="tx1"/>
              </a:solidFill>
              <a:effectLst/>
              <a:uLnTx/>
              <a:uFillTx/>
              <a:latin typeface="+mj-lt"/>
              <a:cs typeface="Georgia"/>
            </a:endParaRPr>
          </a:p>
        </p:txBody>
      </p:sp>
      <p:pic>
        <p:nvPicPr>
          <p:cNvPr id="4" name="Picture 3">
            <a:extLst>
              <a:ext uri="{FF2B5EF4-FFF2-40B4-BE49-F238E27FC236}">
                <a16:creationId xmlns:a16="http://schemas.microsoft.com/office/drawing/2014/main" id="{15A51B21-2154-4473-8160-5DAE9A60C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522" y="0"/>
            <a:ext cx="5077047" cy="6858000"/>
          </a:xfrm>
          <a:prstGeom prst="rect">
            <a:avLst/>
          </a:prstGeom>
        </p:spPr>
      </p:pic>
      <p:grpSp>
        <p:nvGrpSpPr>
          <p:cNvPr id="5" name="Group 4">
            <a:extLst>
              <a:ext uri="{FF2B5EF4-FFF2-40B4-BE49-F238E27FC236}">
                <a16:creationId xmlns:a16="http://schemas.microsoft.com/office/drawing/2014/main" id="{181EEBAE-5534-4892-AEFC-CE8CE604FCAA}"/>
              </a:ext>
            </a:extLst>
          </p:cNvPr>
          <p:cNvGrpSpPr/>
          <p:nvPr/>
        </p:nvGrpSpPr>
        <p:grpSpPr>
          <a:xfrm>
            <a:off x="295562" y="3646539"/>
            <a:ext cx="5561050" cy="3029390"/>
            <a:chOff x="295562" y="3646539"/>
            <a:chExt cx="5561050" cy="3029390"/>
          </a:xfrm>
        </p:grpSpPr>
        <p:pic>
          <p:nvPicPr>
            <p:cNvPr id="7" name="Picture 6">
              <a:extLst>
                <a:ext uri="{FF2B5EF4-FFF2-40B4-BE49-F238E27FC236}">
                  <a16:creationId xmlns:a16="http://schemas.microsoft.com/office/drawing/2014/main" id="{B3570130-B48E-4755-A0A8-88E9BED46FE9}"/>
                </a:ext>
              </a:extLst>
            </p:cNvPr>
            <p:cNvPicPr>
              <a:picLocks noChangeAspect="1"/>
            </p:cNvPicPr>
            <p:nvPr/>
          </p:nvPicPr>
          <p:blipFill rotWithShape="1">
            <a:blip r:embed="rId4"/>
            <a:srcRect l="13309" t="10988" r="21640" b="30651"/>
            <a:stretch/>
          </p:blipFill>
          <p:spPr>
            <a:xfrm>
              <a:off x="295562" y="3646539"/>
              <a:ext cx="5430983" cy="27407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3437BF71-DB9D-45A0-8B76-E775F9887E81}"/>
                </a:ext>
              </a:extLst>
            </p:cNvPr>
            <p:cNvPicPr>
              <a:picLocks noChangeAspect="1"/>
            </p:cNvPicPr>
            <p:nvPr/>
          </p:nvPicPr>
          <p:blipFill rotWithShape="1">
            <a:blip r:embed="rId5"/>
            <a:srcRect l="32223" t="54229" r="38989" b="16106"/>
            <a:stretch/>
          </p:blipFill>
          <p:spPr>
            <a:xfrm rot="21240972">
              <a:off x="2254429" y="4587958"/>
              <a:ext cx="3602183" cy="20879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Tree>
    <p:extLst>
      <p:ext uri="{BB962C8B-B14F-4D97-AF65-F5344CB8AC3E}">
        <p14:creationId xmlns:p14="http://schemas.microsoft.com/office/powerpoint/2010/main" val="38294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457200" y="274638"/>
            <a:ext cx="7848600" cy="738616"/>
          </a:xfrm>
          <a:prstGeom prst="rect">
            <a:avLst/>
          </a:prstGeom>
        </p:spPr>
        <p:txBody>
          <a:bodyPr>
            <a:normAutofit/>
          </a:bodyPr>
          <a:lstStyle>
            <a:lvl1pPr>
              <a:defRPr sz="3600" b="1">
                <a:solidFill>
                  <a:srgbClr val="4F6228"/>
                </a:solidFill>
              </a:defRPr>
            </a:lvl1pPr>
          </a:lstStyle>
          <a:p>
            <a:pPr algn="ctr"/>
            <a:r>
              <a:rPr lang="en-US" sz="4000" dirty="0">
                <a:solidFill>
                  <a:schemeClr val="tx1"/>
                </a:solidFill>
              </a:rPr>
              <a:t>USDA Climate Hub Network</a:t>
            </a:r>
            <a:endParaRPr sz="4000" dirty="0">
              <a:solidFill>
                <a:schemeClr val="tx1"/>
              </a:solidFill>
            </a:endParaRPr>
          </a:p>
        </p:txBody>
      </p:sp>
      <p:pic>
        <p:nvPicPr>
          <p:cNvPr id="3" name="Picture 2">
            <a:extLst>
              <a:ext uri="{FF2B5EF4-FFF2-40B4-BE49-F238E27FC236}">
                <a16:creationId xmlns:a16="http://schemas.microsoft.com/office/drawing/2014/main" id="{BA272C21-8D10-42A5-B935-086665BD1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05" y="1013254"/>
            <a:ext cx="7563789" cy="5844746"/>
          </a:xfrm>
          <a:prstGeom prst="rect">
            <a:avLst/>
          </a:prstGeom>
        </p:spPr>
      </p:pic>
      <p:sp>
        <p:nvSpPr>
          <p:cNvPr id="7" name="Arc 6">
            <a:extLst>
              <a:ext uri="{FF2B5EF4-FFF2-40B4-BE49-F238E27FC236}">
                <a16:creationId xmlns:a16="http://schemas.microsoft.com/office/drawing/2014/main" id="{040EC67C-23AB-415C-9051-2A106C14712A}"/>
              </a:ext>
            </a:extLst>
          </p:cNvPr>
          <p:cNvSpPr/>
          <p:nvPr/>
        </p:nvSpPr>
        <p:spPr>
          <a:xfrm rot="11745273">
            <a:off x="2973737" y="3688636"/>
            <a:ext cx="2192674" cy="2025146"/>
          </a:xfrm>
          <a:prstGeom prst="arc">
            <a:avLst>
              <a:gd name="adj1" fmla="val 16200000"/>
              <a:gd name="adj2" fmla="val 111885"/>
            </a:avLst>
          </a:prstGeom>
          <a:noFill/>
          <a:ln w="9525" cap="flat">
            <a:solidFill>
              <a:schemeClr val="tx1"/>
            </a:solidFill>
            <a:prstDash val="solid"/>
            <a:round/>
            <a:headEnd type="triangle" w="lg" len="sm"/>
            <a:tailEnd type="none" w="lg"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5" name="Rectangle: Rounded Corners 1">
            <a:extLst>
              <a:ext uri="{FF2B5EF4-FFF2-40B4-BE49-F238E27FC236}">
                <a16:creationId xmlns:a16="http://schemas.microsoft.com/office/drawing/2014/main" id="{0A919F4A-0F35-4B81-A292-32477A8315FA}"/>
              </a:ext>
            </a:extLst>
          </p:cNvPr>
          <p:cNvSpPr/>
          <p:nvPr/>
        </p:nvSpPr>
        <p:spPr>
          <a:xfrm rot="21205083">
            <a:off x="2401107" y="1455792"/>
            <a:ext cx="2210507" cy="2304597"/>
          </a:xfrm>
          <a:custGeom>
            <a:avLst/>
            <a:gdLst>
              <a:gd name="connsiteX0" fmla="*/ 0 w 2210507"/>
              <a:gd name="connsiteY0" fmla="*/ 368425 h 2306240"/>
              <a:gd name="connsiteX1" fmla="*/ 368425 w 2210507"/>
              <a:gd name="connsiteY1" fmla="*/ 0 h 2306240"/>
              <a:gd name="connsiteX2" fmla="*/ 1842082 w 2210507"/>
              <a:gd name="connsiteY2" fmla="*/ 0 h 2306240"/>
              <a:gd name="connsiteX3" fmla="*/ 2210507 w 2210507"/>
              <a:gd name="connsiteY3" fmla="*/ 368425 h 2306240"/>
              <a:gd name="connsiteX4" fmla="*/ 2210507 w 2210507"/>
              <a:gd name="connsiteY4" fmla="*/ 1937815 h 2306240"/>
              <a:gd name="connsiteX5" fmla="*/ 1842082 w 2210507"/>
              <a:gd name="connsiteY5" fmla="*/ 2306240 h 2306240"/>
              <a:gd name="connsiteX6" fmla="*/ 368425 w 2210507"/>
              <a:gd name="connsiteY6" fmla="*/ 2306240 h 2306240"/>
              <a:gd name="connsiteX7" fmla="*/ 0 w 2210507"/>
              <a:gd name="connsiteY7" fmla="*/ 1937815 h 2306240"/>
              <a:gd name="connsiteX8" fmla="*/ 0 w 2210507"/>
              <a:gd name="connsiteY8" fmla="*/ 368425 h 2306240"/>
              <a:gd name="connsiteX0" fmla="*/ 0 w 2210507"/>
              <a:gd name="connsiteY0" fmla="*/ 368425 h 2306240"/>
              <a:gd name="connsiteX1" fmla="*/ 368425 w 2210507"/>
              <a:gd name="connsiteY1" fmla="*/ 0 h 2306240"/>
              <a:gd name="connsiteX2" fmla="*/ 1410446 w 2210507"/>
              <a:gd name="connsiteY2" fmla="*/ 259808 h 2306240"/>
              <a:gd name="connsiteX3" fmla="*/ 2210507 w 2210507"/>
              <a:gd name="connsiteY3" fmla="*/ 368425 h 2306240"/>
              <a:gd name="connsiteX4" fmla="*/ 2210507 w 2210507"/>
              <a:gd name="connsiteY4" fmla="*/ 1937815 h 2306240"/>
              <a:gd name="connsiteX5" fmla="*/ 1842082 w 2210507"/>
              <a:gd name="connsiteY5" fmla="*/ 2306240 h 2306240"/>
              <a:gd name="connsiteX6" fmla="*/ 368425 w 2210507"/>
              <a:gd name="connsiteY6" fmla="*/ 2306240 h 2306240"/>
              <a:gd name="connsiteX7" fmla="*/ 0 w 2210507"/>
              <a:gd name="connsiteY7" fmla="*/ 1937815 h 2306240"/>
              <a:gd name="connsiteX8" fmla="*/ 0 w 2210507"/>
              <a:gd name="connsiteY8" fmla="*/ 368425 h 2306240"/>
              <a:gd name="connsiteX0" fmla="*/ 0 w 2210507"/>
              <a:gd name="connsiteY0" fmla="*/ 368425 h 2306240"/>
              <a:gd name="connsiteX1" fmla="*/ 368425 w 2210507"/>
              <a:gd name="connsiteY1" fmla="*/ 0 h 2306240"/>
              <a:gd name="connsiteX2" fmla="*/ 1410446 w 2210507"/>
              <a:gd name="connsiteY2" fmla="*/ 259808 h 2306240"/>
              <a:gd name="connsiteX3" fmla="*/ 2210507 w 2210507"/>
              <a:gd name="connsiteY3" fmla="*/ 368425 h 2306240"/>
              <a:gd name="connsiteX4" fmla="*/ 2210507 w 2210507"/>
              <a:gd name="connsiteY4" fmla="*/ 1937815 h 2306240"/>
              <a:gd name="connsiteX5" fmla="*/ 1842082 w 2210507"/>
              <a:gd name="connsiteY5" fmla="*/ 2306240 h 2306240"/>
              <a:gd name="connsiteX6" fmla="*/ 368425 w 2210507"/>
              <a:gd name="connsiteY6" fmla="*/ 2306240 h 2306240"/>
              <a:gd name="connsiteX7" fmla="*/ 0 w 2210507"/>
              <a:gd name="connsiteY7" fmla="*/ 1937815 h 2306240"/>
              <a:gd name="connsiteX8" fmla="*/ 0 w 2210507"/>
              <a:gd name="connsiteY8" fmla="*/ 368425 h 2306240"/>
              <a:gd name="connsiteX0" fmla="*/ 0 w 2210507"/>
              <a:gd name="connsiteY0" fmla="*/ 368425 h 2306240"/>
              <a:gd name="connsiteX1" fmla="*/ 368425 w 2210507"/>
              <a:gd name="connsiteY1" fmla="*/ 0 h 2306240"/>
              <a:gd name="connsiteX2" fmla="*/ 1410446 w 2210507"/>
              <a:gd name="connsiteY2" fmla="*/ 259808 h 2306240"/>
              <a:gd name="connsiteX3" fmla="*/ 2210507 w 2210507"/>
              <a:gd name="connsiteY3" fmla="*/ 368425 h 2306240"/>
              <a:gd name="connsiteX4" fmla="*/ 2210507 w 2210507"/>
              <a:gd name="connsiteY4" fmla="*/ 1937815 h 2306240"/>
              <a:gd name="connsiteX5" fmla="*/ 1842082 w 2210507"/>
              <a:gd name="connsiteY5" fmla="*/ 2306240 h 2306240"/>
              <a:gd name="connsiteX6" fmla="*/ 368425 w 2210507"/>
              <a:gd name="connsiteY6" fmla="*/ 2306240 h 2306240"/>
              <a:gd name="connsiteX7" fmla="*/ 0 w 2210507"/>
              <a:gd name="connsiteY7" fmla="*/ 1937815 h 2306240"/>
              <a:gd name="connsiteX8" fmla="*/ 0 w 2210507"/>
              <a:gd name="connsiteY8" fmla="*/ 368425 h 2306240"/>
              <a:gd name="connsiteX0" fmla="*/ 0 w 2210507"/>
              <a:gd name="connsiteY0" fmla="*/ 368425 h 2306240"/>
              <a:gd name="connsiteX1" fmla="*/ 368425 w 2210507"/>
              <a:gd name="connsiteY1" fmla="*/ 0 h 2306240"/>
              <a:gd name="connsiteX2" fmla="*/ 1410446 w 2210507"/>
              <a:gd name="connsiteY2" fmla="*/ 259808 h 2306240"/>
              <a:gd name="connsiteX3" fmla="*/ 2210507 w 2210507"/>
              <a:gd name="connsiteY3" fmla="*/ 368425 h 2306240"/>
              <a:gd name="connsiteX4" fmla="*/ 2210507 w 2210507"/>
              <a:gd name="connsiteY4" fmla="*/ 1937815 h 2306240"/>
              <a:gd name="connsiteX5" fmla="*/ 1842082 w 2210507"/>
              <a:gd name="connsiteY5" fmla="*/ 2306240 h 2306240"/>
              <a:gd name="connsiteX6" fmla="*/ 368425 w 2210507"/>
              <a:gd name="connsiteY6" fmla="*/ 2306240 h 2306240"/>
              <a:gd name="connsiteX7" fmla="*/ 0 w 2210507"/>
              <a:gd name="connsiteY7" fmla="*/ 1937815 h 2306240"/>
              <a:gd name="connsiteX8" fmla="*/ 0 w 2210507"/>
              <a:gd name="connsiteY8"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842082 w 2210507"/>
              <a:gd name="connsiteY4" fmla="*/ 2306240 h 2306240"/>
              <a:gd name="connsiteX5" fmla="*/ 368425 w 2210507"/>
              <a:gd name="connsiteY5" fmla="*/ 2306240 h 2306240"/>
              <a:gd name="connsiteX6" fmla="*/ 0 w 2210507"/>
              <a:gd name="connsiteY6" fmla="*/ 1937815 h 2306240"/>
              <a:gd name="connsiteX7" fmla="*/ 0 w 2210507"/>
              <a:gd name="connsiteY7"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842082 w 2210507"/>
              <a:gd name="connsiteY4" fmla="*/ 2306240 h 2306240"/>
              <a:gd name="connsiteX5" fmla="*/ 368425 w 2210507"/>
              <a:gd name="connsiteY5" fmla="*/ 2306240 h 2306240"/>
              <a:gd name="connsiteX6" fmla="*/ 0 w 2210507"/>
              <a:gd name="connsiteY6" fmla="*/ 1937815 h 2306240"/>
              <a:gd name="connsiteX7" fmla="*/ 0 w 2210507"/>
              <a:gd name="connsiteY7"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609272 w 2210507"/>
              <a:gd name="connsiteY4" fmla="*/ 2003237 h 2306240"/>
              <a:gd name="connsiteX5" fmla="*/ 368425 w 2210507"/>
              <a:gd name="connsiteY5" fmla="*/ 2306240 h 2306240"/>
              <a:gd name="connsiteX6" fmla="*/ 0 w 2210507"/>
              <a:gd name="connsiteY6" fmla="*/ 1937815 h 2306240"/>
              <a:gd name="connsiteX7" fmla="*/ 0 w 2210507"/>
              <a:gd name="connsiteY7"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609272 w 2210507"/>
              <a:gd name="connsiteY4" fmla="*/ 2003237 h 2306240"/>
              <a:gd name="connsiteX5" fmla="*/ 368425 w 2210507"/>
              <a:gd name="connsiteY5" fmla="*/ 2306240 h 2306240"/>
              <a:gd name="connsiteX6" fmla="*/ 0 w 2210507"/>
              <a:gd name="connsiteY6" fmla="*/ 1937815 h 2306240"/>
              <a:gd name="connsiteX7" fmla="*/ 0 w 2210507"/>
              <a:gd name="connsiteY7"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609272 w 2210507"/>
              <a:gd name="connsiteY4" fmla="*/ 2003237 h 2306240"/>
              <a:gd name="connsiteX5" fmla="*/ 368425 w 2210507"/>
              <a:gd name="connsiteY5" fmla="*/ 2306240 h 2306240"/>
              <a:gd name="connsiteX6" fmla="*/ 0 w 2210507"/>
              <a:gd name="connsiteY6" fmla="*/ 1937815 h 2306240"/>
              <a:gd name="connsiteX7" fmla="*/ 0 w 2210507"/>
              <a:gd name="connsiteY7" fmla="*/ 368425 h 2306240"/>
              <a:gd name="connsiteX0" fmla="*/ 0 w 2210507"/>
              <a:gd name="connsiteY0" fmla="*/ 368425 h 2306240"/>
              <a:gd name="connsiteX1" fmla="*/ 368425 w 2210507"/>
              <a:gd name="connsiteY1" fmla="*/ 0 h 2306240"/>
              <a:gd name="connsiteX2" fmla="*/ 2210507 w 2210507"/>
              <a:gd name="connsiteY2" fmla="*/ 368425 h 2306240"/>
              <a:gd name="connsiteX3" fmla="*/ 2210507 w 2210507"/>
              <a:gd name="connsiteY3" fmla="*/ 1937815 h 2306240"/>
              <a:gd name="connsiteX4" fmla="*/ 1609272 w 2210507"/>
              <a:gd name="connsiteY4" fmla="*/ 2003237 h 2306240"/>
              <a:gd name="connsiteX5" fmla="*/ 368425 w 2210507"/>
              <a:gd name="connsiteY5" fmla="*/ 2306240 h 2306240"/>
              <a:gd name="connsiteX6" fmla="*/ 291251 w 2210507"/>
              <a:gd name="connsiteY6" fmla="*/ 1661809 h 2306240"/>
              <a:gd name="connsiteX7" fmla="*/ 0 w 2210507"/>
              <a:gd name="connsiteY7" fmla="*/ 368425 h 2306240"/>
              <a:gd name="connsiteX0" fmla="*/ 0 w 2210507"/>
              <a:gd name="connsiteY0" fmla="*/ 368425 h 2271301"/>
              <a:gd name="connsiteX1" fmla="*/ 368425 w 2210507"/>
              <a:gd name="connsiteY1" fmla="*/ 0 h 2271301"/>
              <a:gd name="connsiteX2" fmla="*/ 2210507 w 2210507"/>
              <a:gd name="connsiteY2" fmla="*/ 368425 h 2271301"/>
              <a:gd name="connsiteX3" fmla="*/ 2210507 w 2210507"/>
              <a:gd name="connsiteY3" fmla="*/ 1937815 h 2271301"/>
              <a:gd name="connsiteX4" fmla="*/ 1609272 w 2210507"/>
              <a:gd name="connsiteY4" fmla="*/ 2003237 h 2271301"/>
              <a:gd name="connsiteX5" fmla="*/ 518338 w 2210507"/>
              <a:gd name="connsiteY5" fmla="*/ 2239859 h 2271301"/>
              <a:gd name="connsiteX6" fmla="*/ 291251 w 2210507"/>
              <a:gd name="connsiteY6" fmla="*/ 1661809 h 2271301"/>
              <a:gd name="connsiteX7" fmla="*/ 0 w 2210507"/>
              <a:gd name="connsiteY7" fmla="*/ 368425 h 2271301"/>
              <a:gd name="connsiteX0" fmla="*/ 0 w 2210507"/>
              <a:gd name="connsiteY0" fmla="*/ 368425 h 2304597"/>
              <a:gd name="connsiteX1" fmla="*/ 368425 w 2210507"/>
              <a:gd name="connsiteY1" fmla="*/ 0 h 2304597"/>
              <a:gd name="connsiteX2" fmla="*/ 2210507 w 2210507"/>
              <a:gd name="connsiteY2" fmla="*/ 368425 h 2304597"/>
              <a:gd name="connsiteX3" fmla="*/ 2210507 w 2210507"/>
              <a:gd name="connsiteY3" fmla="*/ 1937815 h 2304597"/>
              <a:gd name="connsiteX4" fmla="*/ 1609272 w 2210507"/>
              <a:gd name="connsiteY4" fmla="*/ 2003237 h 2304597"/>
              <a:gd name="connsiteX5" fmla="*/ 518338 w 2210507"/>
              <a:gd name="connsiteY5" fmla="*/ 2239859 h 2304597"/>
              <a:gd name="connsiteX6" fmla="*/ 291251 w 2210507"/>
              <a:gd name="connsiteY6" fmla="*/ 1661809 h 2304597"/>
              <a:gd name="connsiteX7" fmla="*/ 0 w 2210507"/>
              <a:gd name="connsiteY7" fmla="*/ 368425 h 2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507" h="2304597">
                <a:moveTo>
                  <a:pt x="0" y="368425"/>
                </a:moveTo>
                <a:cubicBezTo>
                  <a:pt x="0" y="164949"/>
                  <a:pt x="164949" y="0"/>
                  <a:pt x="368425" y="0"/>
                </a:cubicBezTo>
                <a:lnTo>
                  <a:pt x="2210507" y="368425"/>
                </a:lnTo>
                <a:lnTo>
                  <a:pt x="2210507" y="1937815"/>
                </a:lnTo>
                <a:cubicBezTo>
                  <a:pt x="2210507" y="2141291"/>
                  <a:pt x="1812748" y="2003237"/>
                  <a:pt x="1609272" y="2003237"/>
                </a:cubicBezTo>
                <a:cubicBezTo>
                  <a:pt x="1468486" y="2495536"/>
                  <a:pt x="971020" y="2235413"/>
                  <a:pt x="518338" y="2239859"/>
                </a:cubicBezTo>
                <a:cubicBezTo>
                  <a:pt x="314862" y="2239859"/>
                  <a:pt x="291251" y="1865285"/>
                  <a:pt x="291251" y="1661809"/>
                </a:cubicBezTo>
                <a:lnTo>
                  <a:pt x="0" y="368425"/>
                </a:lnTo>
                <a:close/>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128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1" y="0"/>
            <a:ext cx="5114752" cy="132343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mj-lt"/>
                <a:cs typeface="Georgia"/>
              </a:rPr>
              <a:t>2018 Colorado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mj-lt"/>
                <a:cs typeface="Georgia"/>
              </a:rPr>
              <a:t>Drought Workshop</a:t>
            </a:r>
            <a:endParaRPr kumimoji="0" lang="en-US" sz="2000" b="1" i="0" u="none" strike="noStrike" kern="1200" cap="none" spc="0" normalizeH="0" baseline="0" noProof="0" dirty="0">
              <a:ln>
                <a:noFill/>
              </a:ln>
              <a:solidFill>
                <a:schemeClr val="tx1"/>
              </a:solidFill>
              <a:effectLst/>
              <a:uLnTx/>
              <a:uFillTx/>
              <a:latin typeface="+mj-lt"/>
              <a:cs typeface="Georgia"/>
            </a:endParaRPr>
          </a:p>
        </p:txBody>
      </p:sp>
      <p:pic>
        <p:nvPicPr>
          <p:cNvPr id="5" name="Picture 4">
            <a:extLst>
              <a:ext uri="{FF2B5EF4-FFF2-40B4-BE49-F238E27FC236}">
                <a16:creationId xmlns:a16="http://schemas.microsoft.com/office/drawing/2014/main" id="{9DCAD10F-119F-4389-872A-02B9D23D9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110" y="6069835"/>
            <a:ext cx="3531870" cy="788165"/>
          </a:xfrm>
          <a:prstGeom prst="rect">
            <a:avLst/>
          </a:prstGeom>
        </p:spPr>
      </p:pic>
      <p:pic>
        <p:nvPicPr>
          <p:cNvPr id="6" name="Picture 5">
            <a:extLst>
              <a:ext uri="{FF2B5EF4-FFF2-40B4-BE49-F238E27FC236}">
                <a16:creationId xmlns:a16="http://schemas.microsoft.com/office/drawing/2014/main" id="{2C63F3D4-3FAD-44AE-AA20-03FE11D9FE5D}"/>
              </a:ext>
            </a:extLst>
          </p:cNvPr>
          <p:cNvPicPr>
            <a:picLocks noChangeAspect="1"/>
          </p:cNvPicPr>
          <p:nvPr/>
        </p:nvPicPr>
        <p:blipFill rotWithShape="1">
          <a:blip r:embed="rId4"/>
          <a:srcRect l="8749" t="13623" r="37004" b="30998"/>
          <a:stretch/>
        </p:blipFill>
        <p:spPr>
          <a:xfrm>
            <a:off x="114299" y="1551223"/>
            <a:ext cx="8102557" cy="4652789"/>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77AB8C5B-BB23-4EBF-8299-87987C532244}"/>
              </a:ext>
            </a:extLst>
          </p:cNvPr>
          <p:cNvSpPr/>
          <p:nvPr/>
        </p:nvSpPr>
        <p:spPr>
          <a:xfrm>
            <a:off x="3314700" y="3494468"/>
            <a:ext cx="2386348" cy="12884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538A7D-7520-410F-8E3A-AEC91273624B}"/>
              </a:ext>
            </a:extLst>
          </p:cNvPr>
          <p:cNvSpPr/>
          <p:nvPr/>
        </p:nvSpPr>
        <p:spPr>
          <a:xfrm>
            <a:off x="1312034" y="3646868"/>
            <a:ext cx="3259965" cy="12884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0D50D03-42E0-4F37-9C90-FAF0F19CC5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t="10774" b="4517"/>
          <a:stretch/>
        </p:blipFill>
        <p:spPr>
          <a:xfrm rot="582526">
            <a:off x="5000802" y="409706"/>
            <a:ext cx="3905658" cy="186100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D22DE76C-FAD8-4B28-94BC-FA320D169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99" y="6256686"/>
            <a:ext cx="3130472" cy="548640"/>
          </a:xfrm>
          <a:prstGeom prst="rect">
            <a:avLst/>
          </a:prstGeom>
        </p:spPr>
      </p:pic>
    </p:spTree>
    <p:extLst>
      <p:ext uri="{BB962C8B-B14F-4D97-AF65-F5344CB8AC3E}">
        <p14:creationId xmlns:p14="http://schemas.microsoft.com/office/powerpoint/2010/main" val="141704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78296" y="1113183"/>
            <a:ext cx="8865704" cy="4075044"/>
          </a:xfrm>
          <a:prstGeom prst="rect">
            <a:avLst/>
          </a:prstGeom>
          <a:solidFill>
            <a:schemeClr val="bg1">
              <a:alpha val="80000"/>
            </a:schemeClr>
          </a:solidFill>
        </p:spPr>
        <p:txBody>
          <a:bodyPr lIns="82479" tIns="41239" rIns="82479" bIns="41239"/>
          <a:lstStyle>
            <a:lvl1pPr marL="379413" indent="-379413" algn="l" defTabSz="1014413" rtl="0" eaLnBrk="0" fontAlgn="base" hangingPunct="0">
              <a:spcBef>
                <a:spcPct val="20000"/>
              </a:spcBef>
              <a:spcAft>
                <a:spcPct val="0"/>
              </a:spcAft>
              <a:buChar char="•"/>
              <a:defRPr sz="3200">
                <a:solidFill>
                  <a:schemeClr val="tx1"/>
                </a:solidFill>
                <a:latin typeface="+mn-lt"/>
                <a:ea typeface="+mn-ea"/>
                <a:cs typeface="+mn-cs"/>
              </a:defRPr>
            </a:lvl1pPr>
            <a:lvl2pPr marL="823913" indent="-317500" algn="l" defTabSz="1014413" rtl="0" eaLnBrk="0" fontAlgn="base" hangingPunct="0">
              <a:spcBef>
                <a:spcPct val="20000"/>
              </a:spcBef>
              <a:spcAft>
                <a:spcPct val="0"/>
              </a:spcAft>
              <a:buChar char="–"/>
              <a:defRPr sz="2800">
                <a:solidFill>
                  <a:schemeClr val="tx1"/>
                </a:solidFill>
                <a:latin typeface="+mn-lt"/>
              </a:defRPr>
            </a:lvl2pPr>
            <a:lvl3pPr marL="1266825" indent="-252413" algn="l" defTabSz="1014413" rtl="0" eaLnBrk="0" fontAlgn="base" hangingPunct="0">
              <a:spcBef>
                <a:spcPct val="20000"/>
              </a:spcBef>
              <a:spcAft>
                <a:spcPct val="0"/>
              </a:spcAft>
              <a:buChar char="•"/>
              <a:defRPr sz="2400">
                <a:solidFill>
                  <a:schemeClr val="tx1"/>
                </a:solidFill>
                <a:latin typeface="+mn-lt"/>
              </a:defRPr>
            </a:lvl3pPr>
            <a:lvl4pPr marL="1773238" indent="-252413" algn="l" defTabSz="1014413" rtl="0" eaLnBrk="0" fontAlgn="base" hangingPunct="0">
              <a:spcBef>
                <a:spcPct val="20000"/>
              </a:spcBef>
              <a:spcAft>
                <a:spcPct val="0"/>
              </a:spcAft>
              <a:buChar char="–"/>
              <a:defRPr sz="2000">
                <a:solidFill>
                  <a:schemeClr val="tx1"/>
                </a:solidFill>
                <a:latin typeface="+mn-lt"/>
              </a:defRPr>
            </a:lvl4pPr>
            <a:lvl5pPr marL="2281238" indent="-254000" algn="l" defTabSz="1014413" rtl="0" eaLnBrk="0" fontAlgn="base" hangingPunct="0">
              <a:spcBef>
                <a:spcPct val="20000"/>
              </a:spcBef>
              <a:spcAft>
                <a:spcPct val="0"/>
              </a:spcAft>
              <a:buChar char="»"/>
              <a:defRPr sz="2000">
                <a:solidFill>
                  <a:schemeClr val="tx1"/>
                </a:solidFill>
                <a:latin typeface="+mn-lt"/>
              </a:defRPr>
            </a:lvl5pPr>
            <a:lvl6pPr marL="2738438" indent="-254000" algn="l" defTabSz="1014413" rtl="0" eaLnBrk="0" fontAlgn="base" hangingPunct="0">
              <a:spcBef>
                <a:spcPct val="20000"/>
              </a:spcBef>
              <a:spcAft>
                <a:spcPct val="0"/>
              </a:spcAft>
              <a:buChar char="»"/>
              <a:defRPr sz="2000">
                <a:solidFill>
                  <a:schemeClr val="tx1"/>
                </a:solidFill>
                <a:latin typeface="+mn-lt"/>
              </a:defRPr>
            </a:lvl6pPr>
            <a:lvl7pPr marL="3195638" indent="-254000" algn="l" defTabSz="1014413" rtl="0" eaLnBrk="0" fontAlgn="base" hangingPunct="0">
              <a:spcBef>
                <a:spcPct val="20000"/>
              </a:spcBef>
              <a:spcAft>
                <a:spcPct val="0"/>
              </a:spcAft>
              <a:buChar char="»"/>
              <a:defRPr sz="2000">
                <a:solidFill>
                  <a:schemeClr val="tx1"/>
                </a:solidFill>
                <a:latin typeface="+mn-lt"/>
              </a:defRPr>
            </a:lvl7pPr>
            <a:lvl8pPr marL="3652838" indent="-254000" algn="l" defTabSz="1014413" rtl="0" eaLnBrk="0" fontAlgn="base" hangingPunct="0">
              <a:spcBef>
                <a:spcPct val="20000"/>
              </a:spcBef>
              <a:spcAft>
                <a:spcPct val="0"/>
              </a:spcAft>
              <a:buChar char="»"/>
              <a:defRPr sz="2000">
                <a:solidFill>
                  <a:schemeClr val="tx1"/>
                </a:solidFill>
                <a:latin typeface="+mn-lt"/>
              </a:defRPr>
            </a:lvl8pPr>
            <a:lvl9pPr marL="4110038" indent="-254000" algn="l" defTabSz="1014413" rtl="0" eaLnBrk="0" fontAlgn="base" hangingPunct="0">
              <a:spcBef>
                <a:spcPct val="20000"/>
              </a:spcBef>
              <a:spcAft>
                <a:spcPct val="0"/>
              </a:spcAft>
              <a:buChar char="»"/>
              <a:defRPr sz="2000">
                <a:solidFill>
                  <a:schemeClr val="tx1"/>
                </a:solidFill>
                <a:latin typeface="+mn-lt"/>
              </a:defRPr>
            </a:lvl9pPr>
          </a:lstStyle>
          <a:p>
            <a:pPr marL="0" indent="0">
              <a:buNone/>
            </a:pPr>
            <a:r>
              <a:rPr lang="en-US" sz="2800" b="1" kern="0" dirty="0">
                <a:latin typeface="Arial" panose="020B0604020202020204" pitchFamily="34" charset="0"/>
                <a:cs typeface="Arial" panose="020B0604020202020204" pitchFamily="34" charset="0"/>
              </a:rPr>
              <a:t>We help </a:t>
            </a:r>
            <a:r>
              <a:rPr lang="en-US" sz="2800" b="1" kern="0" cap="small" dirty="0">
                <a:latin typeface="Arial" panose="020B0604020202020204" pitchFamily="34" charset="0"/>
                <a:cs typeface="Arial" panose="020B0604020202020204" pitchFamily="34" charset="0"/>
              </a:rPr>
              <a:t>Connect</a:t>
            </a:r>
            <a:r>
              <a:rPr lang="en-US" sz="2800" b="1" kern="0" dirty="0">
                <a:latin typeface="Arial" panose="020B0604020202020204" pitchFamily="34" charset="0"/>
                <a:cs typeface="Arial" panose="020B0604020202020204" pitchFamily="34" charset="0"/>
              </a:rPr>
              <a:t> &amp; </a:t>
            </a:r>
            <a:r>
              <a:rPr lang="en-US" sz="2800" b="1" kern="0" cap="small" dirty="0">
                <a:latin typeface="Arial" panose="020B0604020202020204" pitchFamily="34" charset="0"/>
                <a:cs typeface="Arial" panose="020B0604020202020204" pitchFamily="34" charset="0"/>
              </a:rPr>
              <a:t>Convene </a:t>
            </a:r>
            <a:r>
              <a:rPr lang="en-US" sz="2800" kern="0" dirty="0">
                <a:latin typeface="Arial" panose="020B0604020202020204" pitchFamily="34" charset="0"/>
                <a:cs typeface="Arial" panose="020B0604020202020204" pitchFamily="34" charset="0"/>
              </a:rPr>
              <a:t>via</a:t>
            </a:r>
          </a:p>
          <a:p>
            <a:pPr marL="568325">
              <a:buClr>
                <a:srgbClr val="0070C0"/>
              </a:buClr>
              <a:buSzPct val="80000"/>
              <a:buFont typeface="Wingdings 2" panose="05020102010507070707" pitchFamily="18" charset="2"/>
              <a:buChar char="Þ"/>
            </a:pPr>
            <a:r>
              <a:rPr lang="en-US" sz="2800" kern="0" dirty="0">
                <a:latin typeface="Arial" panose="020B0604020202020204" pitchFamily="34" charset="0"/>
                <a:cs typeface="Arial" panose="020B0604020202020204" pitchFamily="34" charset="0"/>
              </a:rPr>
              <a:t>Workshops on </a:t>
            </a:r>
            <a:r>
              <a:rPr lang="en-US" sz="2800" kern="0" dirty="0" err="1">
                <a:latin typeface="Arial" panose="020B0604020202020204" pitchFamily="34" charset="0"/>
                <a:cs typeface="Arial" panose="020B0604020202020204" pitchFamily="34" charset="0"/>
              </a:rPr>
              <a:t>wx</a:t>
            </a:r>
            <a:r>
              <a:rPr lang="en-US" sz="2800" kern="0" dirty="0">
                <a:latin typeface="Arial" panose="020B0604020202020204" pitchFamily="34" charset="0"/>
                <a:cs typeface="Arial" panose="020B0604020202020204" pitchFamily="34" charset="0"/>
              </a:rPr>
              <a:t> challenges &amp; resiliency in ag </a:t>
            </a:r>
          </a:p>
          <a:p>
            <a:pPr marL="568325">
              <a:buClr>
                <a:srgbClr val="0070C0"/>
              </a:buClr>
              <a:buSzPct val="80000"/>
              <a:buFont typeface="Wingdings 2" panose="05020102010507070707" pitchFamily="18" charset="2"/>
              <a:buChar char="Þ"/>
            </a:pPr>
            <a:r>
              <a:rPr lang="en-US" sz="2800" kern="0" dirty="0">
                <a:latin typeface="Arial" panose="020B0604020202020204" pitchFamily="34" charset="0"/>
                <a:cs typeface="Arial" panose="020B0604020202020204" pitchFamily="34" charset="0"/>
              </a:rPr>
              <a:t>Trainings to build ag</a:t>
            </a:r>
            <a:r>
              <a:rPr lang="en-US" sz="2800" kern="0" dirty="0">
                <a:latin typeface="Arial" panose="020B0604020202020204" pitchFamily="34" charset="0"/>
                <a:cs typeface="Arial" panose="020B0604020202020204" pitchFamily="34" charset="0"/>
                <a:sym typeface="Wingdings" panose="05000000000000000000" pitchFamily="2" charset="2"/>
              </a:rPr>
              <a:t>  climate literacy</a:t>
            </a:r>
            <a:r>
              <a:rPr lang="en-US" sz="2800" kern="0" dirty="0">
                <a:latin typeface="Arial" panose="020B0604020202020204" pitchFamily="34" charset="0"/>
                <a:cs typeface="Arial" panose="020B0604020202020204" pitchFamily="34" charset="0"/>
              </a:rPr>
              <a:t>  </a:t>
            </a:r>
          </a:p>
          <a:p>
            <a:pPr marL="568325">
              <a:buClr>
                <a:srgbClr val="0070C0"/>
              </a:buClr>
              <a:buSzPct val="80000"/>
              <a:buFont typeface="Wingdings 2" panose="05020102010507070707" pitchFamily="18" charset="2"/>
              <a:buChar char="Þ"/>
            </a:pPr>
            <a:r>
              <a:rPr lang="en-US" sz="2800" kern="0" dirty="0">
                <a:latin typeface="Arial" panose="020B0604020202020204" pitchFamily="34" charset="0"/>
                <a:cs typeface="Arial" panose="020B0604020202020204" pitchFamily="34" charset="0"/>
              </a:rPr>
              <a:t>Joint presentations to &amp; with stakeholders</a:t>
            </a:r>
          </a:p>
          <a:p>
            <a:pPr marL="1150938" lvl="1" indent="-342900">
              <a:buClr>
                <a:schemeClr val="tx1"/>
              </a:buClr>
              <a:buSzPct val="80000"/>
              <a:buFont typeface="Wingdings" panose="05000000000000000000" pitchFamily="2" charset="2"/>
              <a:buChar char="S"/>
            </a:pPr>
            <a:r>
              <a:rPr lang="en-US" dirty="0">
                <a:latin typeface="Arial" panose="020B0604020202020204" pitchFamily="34" charset="0"/>
                <a:cs typeface="Arial" panose="020B0604020202020204" pitchFamily="34" charset="0"/>
              </a:rPr>
              <a:t>NIDIS, NWS, State Climate, Extension, Hub</a:t>
            </a:r>
            <a:endParaRPr lang="en-US" sz="2800" kern="0" dirty="0">
              <a:latin typeface="Arial" panose="020B0604020202020204" pitchFamily="34" charset="0"/>
              <a:cs typeface="Arial" panose="020B0604020202020204" pitchFamily="34" charset="0"/>
            </a:endParaRPr>
          </a:p>
          <a:p>
            <a:pPr marL="854075">
              <a:buClr>
                <a:srgbClr val="0070C0"/>
              </a:buClr>
              <a:buSzPct val="80000"/>
              <a:buFont typeface="Wingdings 2" panose="05020102010507070707" pitchFamily="18" charset="2"/>
              <a:buChar char="Þ"/>
            </a:pPr>
            <a:endParaRPr lang="en-US" sz="2800" kern="0" dirty="0">
              <a:latin typeface="Arial" panose="020B0604020202020204" pitchFamily="34" charset="0"/>
              <a:cs typeface="Arial" panose="020B0604020202020204" pitchFamily="34" charset="0"/>
            </a:endParaRPr>
          </a:p>
          <a:p>
            <a:pPr marL="762000" lvl="0" indent="-457200" defTabSz="457200" eaLnBrk="1" fontAlgn="auto" hangingPunct="1">
              <a:spcBef>
                <a:spcPts val="0"/>
              </a:spcBef>
              <a:spcAft>
                <a:spcPts val="0"/>
              </a:spcAft>
              <a:buClr>
                <a:srgbClr val="0070C0"/>
              </a:buClr>
              <a:buSzPct val="80000"/>
              <a:buFont typeface="Wingdings 2" panose="05020102010507070707" pitchFamily="18" charset="2"/>
              <a:buChar char="Þ"/>
            </a:pPr>
            <a:endParaRPr lang="en-US" sz="2600" kern="0" dirty="0">
              <a:latin typeface="Arial" panose="020B0604020202020204" pitchFamily="34" charset="0"/>
              <a:cs typeface="Arial" panose="020B0604020202020204" pitchFamily="34" charset="0"/>
            </a:endParaRPr>
          </a:p>
          <a:p>
            <a:pPr marL="3352800" lvl="1" indent="0">
              <a:buClr>
                <a:schemeClr val="tx1"/>
              </a:buClr>
              <a:buSzPct val="80000"/>
              <a:buNone/>
              <a:tabLst>
                <a:tab pos="685800" algn="l"/>
              </a:tabLst>
            </a:pPr>
            <a:endParaRPr lang="en-US" sz="2400" dirty="0">
              <a:latin typeface="Arial" panose="020B0604020202020204" pitchFamily="34" charset="0"/>
              <a:cs typeface="Arial" panose="020B0604020202020204" pitchFamily="34" charset="0"/>
            </a:endParaRPr>
          </a:p>
          <a:p>
            <a:pPr marL="3695700" lvl="1" indent="-342900">
              <a:buClr>
                <a:schemeClr val="tx1"/>
              </a:buClr>
              <a:buSzPct val="80000"/>
              <a:buFont typeface="Wingdings" panose="05000000000000000000" pitchFamily="2" charset="2"/>
              <a:buChar char="§"/>
              <a:tabLst>
                <a:tab pos="685800" algn="l"/>
              </a:tabLst>
            </a:pPr>
            <a:endParaRPr lang="en-US" sz="2400" u="sng" dirty="0">
              <a:latin typeface="Arial" panose="020B0604020202020204" pitchFamily="34" charset="0"/>
              <a:cs typeface="Arial" panose="020B0604020202020204" pitchFamily="34" charset="0"/>
            </a:endParaRPr>
          </a:p>
          <a:p>
            <a:pPr marL="3208338" indent="-300038">
              <a:buClr>
                <a:schemeClr val="accent6">
                  <a:lumMod val="50000"/>
                </a:schemeClr>
              </a:buClr>
              <a:buSzPct val="80000"/>
              <a:buFont typeface="Wingdings" panose="05000000000000000000" pitchFamily="2" charset="2"/>
              <a:buChar char=""/>
              <a:tabLst>
                <a:tab pos="685800" algn="l"/>
              </a:tabLst>
            </a:pPr>
            <a:endParaRPr lang="en-US" sz="2600" i="1" kern="0" dirty="0">
              <a:latin typeface="Arial" panose="020B0604020202020204" pitchFamily="34" charset="0"/>
              <a:cs typeface="Arial" panose="020B0604020202020204" pitchFamily="34" charset="0"/>
            </a:endParaRPr>
          </a:p>
        </p:txBody>
      </p:sp>
      <p:sp>
        <p:nvSpPr>
          <p:cNvPr id="9" name="TextBox 8"/>
          <p:cNvSpPr txBox="1"/>
          <p:nvPr/>
        </p:nvSpPr>
        <p:spPr>
          <a:xfrm>
            <a:off x="2194" y="0"/>
            <a:ext cx="9132570" cy="646331"/>
          </a:xfrm>
          <a:prstGeom prst="rect">
            <a:avLst/>
          </a:prstGeom>
          <a:solidFill>
            <a:schemeClr val="accent1">
              <a:lumMod val="60000"/>
              <a:lumOff val="40000"/>
            </a:schemeClr>
          </a:solidFill>
          <a:ln>
            <a:solidFill>
              <a:schemeClr val="accent1">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600" b="1" dirty="0">
                <a:solidFill>
                  <a:schemeClr val="tx1"/>
                </a:solidFill>
                <a:latin typeface="Arial" panose="020B0604020202020204" pitchFamily="34" charset="0"/>
                <a:cs typeface="Arial" panose="020B0604020202020204" pitchFamily="34" charset="0"/>
              </a:rPr>
              <a:t>Partners in Outreach</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251" b="17343"/>
          <a:stretch/>
        </p:blipFill>
        <p:spPr>
          <a:xfrm>
            <a:off x="2162175" y="3955892"/>
            <a:ext cx="6802921" cy="2617646"/>
          </a:xfrm>
          <a:prstGeom prst="rect">
            <a:avLst/>
          </a:prstGeom>
          <a:effectLst>
            <a:outerShdw blurRad="101600" dist="127000" dir="2700000" algn="tl" rotWithShape="0">
              <a:prstClr val="black">
                <a:alpha val="50000"/>
              </a:prstClr>
            </a:outerShdw>
          </a:effectLst>
        </p:spPr>
      </p:pic>
    </p:spTree>
    <p:extLst>
      <p:ext uri="{BB962C8B-B14F-4D97-AF65-F5344CB8AC3E}">
        <p14:creationId xmlns:p14="http://schemas.microsoft.com/office/powerpoint/2010/main" val="268205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273037" y="34449"/>
            <a:ext cx="8597926" cy="2018333"/>
          </a:xfrm>
          <a:prstGeom prst="rect">
            <a:avLst/>
          </a:prstGeom>
        </p:spPr>
      </p:pic>
      <p:pic>
        <p:nvPicPr>
          <p:cNvPr id="5" name="Picture 4"/>
          <p:cNvPicPr>
            <a:picLocks noChangeAspect="1"/>
          </p:cNvPicPr>
          <p:nvPr/>
        </p:nvPicPr>
        <p:blipFill rotWithShape="1">
          <a:blip r:embed="rId4"/>
          <a:srcRect b="59924"/>
          <a:stretch/>
        </p:blipFill>
        <p:spPr>
          <a:xfrm>
            <a:off x="768337" y="2033732"/>
            <a:ext cx="7639130" cy="4614718"/>
          </a:xfrm>
          <a:prstGeom prst="rect">
            <a:avLst/>
          </a:prstGeom>
        </p:spPr>
      </p:pic>
      <p:pic>
        <p:nvPicPr>
          <p:cNvPr id="6" name="Picture 5"/>
          <p:cNvPicPr>
            <a:picLocks noChangeAspect="1"/>
          </p:cNvPicPr>
          <p:nvPr/>
        </p:nvPicPr>
        <p:blipFill rotWithShape="1">
          <a:blip r:embed="rId5"/>
          <a:srcRect b="33337"/>
          <a:stretch/>
        </p:blipFill>
        <p:spPr>
          <a:xfrm>
            <a:off x="86034" y="5206496"/>
            <a:ext cx="2671045" cy="1562762"/>
          </a:xfrm>
          <a:prstGeom prst="rect">
            <a:avLst/>
          </a:prstGeom>
          <a:ln w="38100">
            <a:solidFill>
              <a:srgbClr val="C00000"/>
            </a:solidFill>
          </a:ln>
        </p:spPr>
      </p:pic>
      <p:pic>
        <p:nvPicPr>
          <p:cNvPr id="7" name="Picture 6"/>
          <p:cNvPicPr>
            <a:picLocks noChangeAspect="1"/>
          </p:cNvPicPr>
          <p:nvPr/>
        </p:nvPicPr>
        <p:blipFill>
          <a:blip r:embed="rId6"/>
          <a:stretch>
            <a:fillRect/>
          </a:stretch>
        </p:blipFill>
        <p:spPr>
          <a:xfrm>
            <a:off x="6226063" y="4704040"/>
            <a:ext cx="2740150" cy="2045506"/>
          </a:xfrm>
          <a:prstGeom prst="rect">
            <a:avLst/>
          </a:prstGeom>
          <a:ln w="38100">
            <a:solidFill>
              <a:srgbClr val="C00000"/>
            </a:solidFill>
          </a:ln>
        </p:spPr>
      </p:pic>
    </p:spTree>
    <p:extLst>
      <p:ext uri="{BB962C8B-B14F-4D97-AF65-F5344CB8AC3E}">
        <p14:creationId xmlns:p14="http://schemas.microsoft.com/office/powerpoint/2010/main" val="582423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AgroClimate</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Outreach Exchange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1719248-F53A-4409-9A91-37C9FBF72B8F}"/>
              </a:ext>
            </a:extLst>
          </p:cNvPr>
          <p:cNvSpPr>
            <a:spLocks noGrp="1"/>
          </p:cNvSpPr>
          <p:nvPr>
            <p:ph idx="1"/>
          </p:nvPr>
        </p:nvSpPr>
        <p:spPr>
          <a:xfrm>
            <a:off x="3605164" y="1272600"/>
            <a:ext cx="5524086" cy="5047123"/>
          </a:xfrm>
        </p:spPr>
        <p:txBody>
          <a:bodyPr>
            <a:normAutofit/>
          </a:bodyPr>
          <a:lstStyle/>
          <a:p>
            <a:pPr>
              <a:buFont typeface="Wingdings" panose="05000000000000000000" pitchFamily="2" charset="2"/>
              <a:buChar char="§"/>
            </a:pPr>
            <a:r>
              <a:rPr lang="en-US" sz="3200" dirty="0">
                <a:latin typeface="Arial" panose="020B0604020202020204" pitchFamily="34" charset="0"/>
                <a:cs typeface="Arial" panose="020B0604020202020204" pitchFamily="34" charset="0"/>
              </a:rPr>
              <a:t>March 25-26, 2019</a:t>
            </a:r>
          </a:p>
          <a:p>
            <a:pPr>
              <a:buFont typeface="Wingdings" panose="05000000000000000000" pitchFamily="2" charset="2"/>
              <a:buChar char="§"/>
            </a:pPr>
            <a:r>
              <a:rPr lang="en-US" sz="3200" dirty="0">
                <a:latin typeface="Arial" panose="020B0604020202020204" pitchFamily="34" charset="0"/>
                <a:cs typeface="Arial" panose="020B0604020202020204" pitchFamily="34" charset="0"/>
              </a:rPr>
              <a:t>Fort Collins, Colorado</a:t>
            </a:r>
          </a:p>
          <a:p>
            <a:pPr>
              <a:buFont typeface="Wingdings" panose="05000000000000000000" pitchFamily="2" charset="2"/>
              <a:buChar char="§"/>
            </a:pPr>
            <a:r>
              <a:rPr lang="en-US" sz="3200" dirty="0">
                <a:latin typeface="Arial" panose="020B0604020202020204" pitchFamily="34" charset="0"/>
                <a:cs typeface="Arial" panose="020B0604020202020204" pitchFamily="34" charset="0"/>
              </a:rPr>
              <a:t>6 Hub-funded Ext projects</a:t>
            </a:r>
          </a:p>
          <a:p>
            <a:pPr>
              <a:buFont typeface="Wingdings" panose="05000000000000000000" pitchFamily="2" charset="2"/>
              <a:buChar char="§"/>
            </a:pPr>
            <a:r>
              <a:rPr lang="en-US" sz="3200" dirty="0">
                <a:latin typeface="Arial" panose="020B0604020202020204" pitchFamily="34" charset="0"/>
                <a:cs typeface="Arial" panose="020B0604020202020204" pitchFamily="34" charset="0"/>
              </a:rPr>
              <a:t>Other E&amp;O partners</a:t>
            </a:r>
          </a:p>
        </p:txBody>
      </p:sp>
      <p:pic>
        <p:nvPicPr>
          <p:cNvPr id="3" name="Picture 2">
            <a:extLst>
              <a:ext uri="{FF2B5EF4-FFF2-40B4-BE49-F238E27FC236}">
                <a16:creationId xmlns:a16="http://schemas.microsoft.com/office/drawing/2014/main" id="{3C82DFE8-932A-49E0-91D6-EBC6C35E2325}"/>
              </a:ext>
            </a:extLst>
          </p:cNvPr>
          <p:cNvPicPr>
            <a:picLocks noChangeAspect="1"/>
          </p:cNvPicPr>
          <p:nvPr/>
        </p:nvPicPr>
        <p:blipFill>
          <a:blip r:embed="rId2"/>
          <a:stretch>
            <a:fillRect/>
          </a:stretch>
        </p:blipFill>
        <p:spPr>
          <a:xfrm>
            <a:off x="90130" y="1216008"/>
            <a:ext cx="3292889" cy="4425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6D63D9B9-63A8-448A-8477-4F1F3FC7CC0B}"/>
              </a:ext>
            </a:extLst>
          </p:cNvPr>
          <p:cNvPicPr>
            <a:picLocks noChangeAspect="1"/>
          </p:cNvPicPr>
          <p:nvPr/>
        </p:nvPicPr>
        <p:blipFill>
          <a:blip r:embed="rId3"/>
          <a:stretch>
            <a:fillRect/>
          </a:stretch>
        </p:blipFill>
        <p:spPr>
          <a:xfrm>
            <a:off x="151945" y="3945912"/>
            <a:ext cx="4156484" cy="27427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a:extLst>
              <a:ext uri="{FF2B5EF4-FFF2-40B4-BE49-F238E27FC236}">
                <a16:creationId xmlns:a16="http://schemas.microsoft.com/office/drawing/2014/main" id="{05384042-CFE0-4AE1-856E-F3F0679E5D86}"/>
              </a:ext>
            </a:extLst>
          </p:cNvPr>
          <p:cNvPicPr>
            <a:picLocks noChangeAspect="1"/>
          </p:cNvPicPr>
          <p:nvPr/>
        </p:nvPicPr>
        <p:blipFill>
          <a:blip r:embed="rId4"/>
          <a:stretch>
            <a:fillRect/>
          </a:stretch>
        </p:blipFill>
        <p:spPr>
          <a:xfrm rot="631466">
            <a:off x="5585346" y="3971357"/>
            <a:ext cx="3203870" cy="2516092"/>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D6C7320E-F8B6-464B-8828-BF73506DE3F9}"/>
              </a:ext>
            </a:extLst>
          </p:cNvPr>
          <p:cNvPicPr>
            <a:picLocks noChangeAspect="1"/>
          </p:cNvPicPr>
          <p:nvPr/>
        </p:nvPicPr>
        <p:blipFill rotWithShape="1">
          <a:blip r:embed="rId5"/>
          <a:srcRect l="2345" t="5267" r="2580" b="37576"/>
          <a:stretch/>
        </p:blipFill>
        <p:spPr>
          <a:xfrm>
            <a:off x="3171472" y="3847302"/>
            <a:ext cx="3664766" cy="2841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804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815" y="1051870"/>
            <a:ext cx="4404059" cy="5463433"/>
          </a:xfrm>
        </p:spPr>
        <p:txBody>
          <a:bodyPr>
            <a:normAutofit/>
          </a:bodyPr>
          <a:lstStyle/>
          <a:p>
            <a:pPr>
              <a:spcBef>
                <a:spcPts val="0"/>
              </a:spcBef>
            </a:pPr>
            <a:r>
              <a:rPr lang="en-US" sz="2400" dirty="0"/>
              <a:t>2 middle &amp; high-school units</a:t>
            </a:r>
          </a:p>
          <a:p>
            <a:pPr marL="114300" indent="0">
              <a:spcBef>
                <a:spcPts val="0"/>
              </a:spcBef>
              <a:buNone/>
            </a:pPr>
            <a:endParaRPr lang="en-US" sz="2400" dirty="0"/>
          </a:p>
          <a:p>
            <a:pPr>
              <a:spcBef>
                <a:spcPts val="0"/>
              </a:spcBef>
            </a:pPr>
            <a:r>
              <a:rPr lang="en-US" sz="2400" dirty="0"/>
              <a:t>14 hands-on activities</a:t>
            </a:r>
          </a:p>
          <a:p>
            <a:pPr marL="114300" indent="0">
              <a:spcBef>
                <a:spcPts val="0"/>
              </a:spcBef>
              <a:buNone/>
            </a:pPr>
            <a:endParaRPr lang="en-US" sz="2400" dirty="0"/>
          </a:p>
          <a:p>
            <a:pPr>
              <a:spcBef>
                <a:spcPts val="0"/>
              </a:spcBef>
            </a:pPr>
            <a:r>
              <a:rPr lang="en-US" sz="2400" dirty="0"/>
              <a:t>Next Generation Science Standards &amp; Common Core State Standards</a:t>
            </a:r>
          </a:p>
          <a:p>
            <a:pPr>
              <a:spcBef>
                <a:spcPts val="0"/>
              </a:spcBef>
            </a:pPr>
            <a:endParaRPr lang="en-US" sz="2400" dirty="0"/>
          </a:p>
          <a:p>
            <a:pPr>
              <a:spcBef>
                <a:spcPts val="0"/>
              </a:spcBef>
            </a:pPr>
            <a:r>
              <a:rPr lang="en-US" sz="2400" dirty="0"/>
              <a:t>Widely available materials</a:t>
            </a:r>
          </a:p>
          <a:p>
            <a:pPr lvl="1">
              <a:spcBef>
                <a:spcPts val="0"/>
              </a:spcBef>
              <a:buFont typeface="Arial" panose="020B0604020202020204" pitchFamily="34" charset="0"/>
              <a:buChar char="▫"/>
            </a:pPr>
            <a:r>
              <a:rPr lang="en-US" sz="2200" dirty="0"/>
              <a:t>Sometimes NO additional materials required</a:t>
            </a:r>
          </a:p>
          <a:p>
            <a:pPr marL="342900" lvl="1" indent="0">
              <a:spcBef>
                <a:spcPts val="0"/>
              </a:spcBef>
              <a:buNone/>
            </a:pPr>
            <a:endParaRPr lang="en-US" sz="2400" dirty="0"/>
          </a:p>
          <a:p>
            <a:pPr>
              <a:spcBef>
                <a:spcPts val="0"/>
              </a:spcBef>
            </a:pPr>
            <a:r>
              <a:rPr lang="en-US" sz="2400" dirty="0"/>
              <a:t>Free download online:</a:t>
            </a:r>
          </a:p>
          <a:p>
            <a:pPr marL="114300" indent="0">
              <a:spcBef>
                <a:spcPts val="0"/>
              </a:spcBef>
              <a:buNone/>
            </a:pPr>
            <a:r>
              <a:rPr lang="en-US" sz="2800" dirty="0"/>
              <a:t>	</a:t>
            </a:r>
            <a:r>
              <a:rPr lang="en-US" sz="2200" dirty="0">
                <a:hlinkClick r:id="rId2"/>
              </a:rPr>
              <a:t>http://bit.ly/WaterUnit</a:t>
            </a:r>
            <a:endParaRPr lang="en-US" sz="2200" dirty="0"/>
          </a:p>
          <a:p>
            <a:pPr marL="114300" indent="0">
              <a:spcBef>
                <a:spcPts val="0"/>
              </a:spcBef>
              <a:buNone/>
            </a:pPr>
            <a:r>
              <a:rPr lang="en-US" sz="2200" b="1" dirty="0"/>
              <a:t>	</a:t>
            </a:r>
            <a:r>
              <a:rPr lang="en-US" sz="2200" dirty="0">
                <a:hlinkClick r:id="rId3"/>
              </a:rPr>
              <a:t>http://bit.ly/AgUnit</a:t>
            </a:r>
            <a:endParaRPr lang="en-US" sz="2200" dirty="0"/>
          </a:p>
        </p:txBody>
      </p:sp>
      <p:pic>
        <p:nvPicPr>
          <p:cNvPr id="4" name="Picture 3" descr="CoverClimateChangeWaterCyc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531" y="1051870"/>
            <a:ext cx="1851578" cy="2387471"/>
          </a:xfrm>
          <a:prstGeom prst="rect">
            <a:avLst/>
          </a:prstGeom>
          <a:ln>
            <a:solidFill>
              <a:srgbClr val="2F2B20"/>
            </a:solidFill>
          </a:ln>
        </p:spPr>
      </p:pic>
      <p:pic>
        <p:nvPicPr>
          <p:cNvPr id="5" name="Picture 4" descr="Screen Shot 2017-10-04 at 2.02.0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452" y="1051870"/>
            <a:ext cx="1937859" cy="2387471"/>
          </a:xfrm>
          <a:prstGeom prst="rect">
            <a:avLst/>
          </a:prstGeom>
          <a:ln>
            <a:solidFill>
              <a:schemeClr val="tx1"/>
            </a:solidFill>
          </a:ln>
        </p:spPr>
      </p:pic>
      <p:pic>
        <p:nvPicPr>
          <p:cNvPr id="6" name="Picture 5" descr="IMG_265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48336" y="3758511"/>
            <a:ext cx="1964185" cy="2618913"/>
          </a:xfrm>
          <a:prstGeom prst="rect">
            <a:avLst/>
          </a:prstGeom>
        </p:spPr>
      </p:pic>
      <p:pic>
        <p:nvPicPr>
          <p:cNvPr id="7" name="Picture 6" descr="IMG_2097.jpg"/>
          <p:cNvPicPr>
            <a:picLocks noChangeAspect="1"/>
          </p:cNvPicPr>
          <p:nvPr/>
        </p:nvPicPr>
        <p:blipFill rotWithShape="1">
          <a:blip r:embed="rId7">
            <a:extLst>
              <a:ext uri="{28A0092B-C50C-407E-A947-70E740481C1C}">
                <a14:useLocalDpi xmlns:a14="http://schemas.microsoft.com/office/drawing/2010/main" val="0"/>
              </a:ext>
            </a:extLst>
          </a:blip>
          <a:srcRect l="-18494" r="18494"/>
          <a:stretch/>
        </p:blipFill>
        <p:spPr>
          <a:xfrm>
            <a:off x="5943600" y="4832331"/>
            <a:ext cx="2700891" cy="2025669"/>
          </a:xfrm>
          <a:prstGeom prst="rect">
            <a:avLst/>
          </a:prstGeom>
        </p:spPr>
      </p:pic>
      <p:sp>
        <p:nvSpPr>
          <p:cNvPr id="8" name="TextBox 7">
            <a:extLst>
              <a:ext uri="{FF2B5EF4-FFF2-40B4-BE49-F238E27FC236}">
                <a16:creationId xmlns:a16="http://schemas.microsoft.com/office/drawing/2014/main" id="{E115C059-A61C-4490-A13A-5BE46F5EC17B}"/>
              </a:ext>
            </a:extLst>
          </p:cNvPr>
          <p:cNvSpPr txBox="1"/>
          <p:nvPr/>
        </p:nvSpPr>
        <p:spPr>
          <a:xfrm>
            <a:off x="3746" y="0"/>
            <a:ext cx="9132570" cy="646331"/>
          </a:xfrm>
          <a:prstGeom prst="rect">
            <a:avLst/>
          </a:prstGeom>
          <a:solidFill>
            <a:srgbClr val="BDD7EE"/>
          </a:solidFill>
        </p:spPr>
        <p:style>
          <a:lnRef idx="1">
            <a:schemeClr val="dk1"/>
          </a:lnRef>
          <a:fillRef idx="2">
            <a:schemeClr val="dk1"/>
          </a:fillRef>
          <a:effectRef idx="1">
            <a:schemeClr val="dk1"/>
          </a:effectRef>
          <a:fontRef idx="minor">
            <a:schemeClr val="dk1"/>
          </a:fontRef>
        </p:style>
        <p:txBody>
          <a:bodyPr wrap="square" rtlCol="0">
            <a:spAutoFit/>
          </a:bodyPr>
          <a:lstStyle/>
          <a:p>
            <a:pPr lvl="0" algn="ctr">
              <a:defRPr/>
            </a:pPr>
            <a:r>
              <a:rPr lang="en-US" sz="3600" b="1" dirty="0"/>
              <a:t>SW Hub: </a:t>
            </a:r>
            <a:r>
              <a:rPr lang="en-US" sz="3600" dirty="0"/>
              <a:t>Ag &amp; Water Cycle Education</a:t>
            </a:r>
            <a:endParaRPr kumimoji="0" lang="en-US" sz="3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71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AF3931-7EEA-43D9-BB6A-0367989EEA56}"/>
              </a:ext>
            </a:extLst>
          </p:cNvPr>
          <p:cNvPicPr>
            <a:picLocks noGrp="1" noChangeAspect="1"/>
          </p:cNvPicPr>
          <p:nvPr>
            <p:ph idx="1"/>
          </p:nvPr>
        </p:nvPicPr>
        <p:blipFill>
          <a:blip r:embed="rId3"/>
          <a:stretch>
            <a:fillRect/>
          </a:stretch>
        </p:blipFill>
        <p:spPr>
          <a:xfrm>
            <a:off x="0" y="646331"/>
            <a:ext cx="8100291" cy="594595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D30DE6F-CA24-4C10-9399-941A9BB8EADE}"/>
              </a:ext>
            </a:extLst>
          </p:cNvPr>
          <p:cNvPicPr>
            <a:picLocks noChangeAspect="1"/>
          </p:cNvPicPr>
          <p:nvPr/>
        </p:nvPicPr>
        <p:blipFill>
          <a:blip r:embed="rId4"/>
          <a:stretch>
            <a:fillRect/>
          </a:stretch>
        </p:blipFill>
        <p:spPr>
          <a:xfrm>
            <a:off x="2966007" y="365126"/>
            <a:ext cx="6048567" cy="480304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3D66471-D817-4A0F-9E10-23A6FAC5DDAB}"/>
              </a:ext>
            </a:extLst>
          </p:cNvPr>
          <p:cNvPicPr>
            <a:picLocks noChangeAspect="1"/>
          </p:cNvPicPr>
          <p:nvPr/>
        </p:nvPicPr>
        <p:blipFill rotWithShape="1">
          <a:blip r:embed="rId5"/>
          <a:srcRect l="22424" t="20684" r="27071" b="6947"/>
          <a:stretch/>
        </p:blipFill>
        <p:spPr>
          <a:xfrm>
            <a:off x="-1" y="1943943"/>
            <a:ext cx="5932015" cy="47812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138BD38-8D3D-484B-A172-3616DDA6C884}"/>
              </a:ext>
            </a:extLst>
          </p:cNvPr>
          <p:cNvPicPr>
            <a:picLocks noChangeAspect="1"/>
          </p:cNvPicPr>
          <p:nvPr/>
        </p:nvPicPr>
        <p:blipFill>
          <a:blip r:embed="rId6"/>
          <a:stretch>
            <a:fillRect/>
          </a:stretch>
        </p:blipFill>
        <p:spPr>
          <a:xfrm>
            <a:off x="2574652" y="1933022"/>
            <a:ext cx="6439922" cy="480304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7DC9176-AE46-4BFC-915A-AE010873A9BA}"/>
              </a:ext>
            </a:extLst>
          </p:cNvPr>
          <p:cNvSpPr txBox="1"/>
          <p:nvPr/>
        </p:nvSpPr>
        <p:spPr>
          <a:xfrm>
            <a:off x="3746" y="0"/>
            <a:ext cx="9132570" cy="646331"/>
          </a:xfrm>
          <a:prstGeom prst="rect">
            <a:avLst/>
          </a:prstGeom>
          <a:solidFill>
            <a:srgbClr val="BDD7EE"/>
          </a:solidFill>
        </p:spPr>
        <p:style>
          <a:lnRef idx="1">
            <a:schemeClr val="dk1"/>
          </a:lnRef>
          <a:fillRef idx="2">
            <a:schemeClr val="dk1"/>
          </a:fillRef>
          <a:effectRef idx="1">
            <a:schemeClr val="dk1"/>
          </a:effectRef>
          <a:fontRef idx="minor">
            <a:schemeClr val="dk1"/>
          </a:fontRef>
        </p:style>
        <p:txBody>
          <a:bodyPr wrap="square" rtlCol="0">
            <a:spAutoFit/>
          </a:bodyPr>
          <a:lstStyle/>
          <a:p>
            <a:pPr lvl="0" algn="ctr">
              <a:defRPr/>
            </a:pPr>
            <a:r>
              <a:rPr kumimoji="0" lang="en-US" sz="3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Connecting </a:t>
            </a:r>
            <a:r>
              <a:rPr lang="en-US" sz="3600" dirty="0">
                <a:solidFill>
                  <a:prstClr val="black"/>
                </a:solidFill>
                <a:latin typeface="Arial" panose="020B0604020202020204" pitchFamily="34" charset="0"/>
                <a:cs typeface="Arial" panose="020B0604020202020204" pitchFamily="34" charset="0"/>
              </a:rPr>
              <a:t>Y</a:t>
            </a:r>
            <a:r>
              <a:rPr kumimoji="0" lang="en-US" sz="36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ou</a:t>
            </a:r>
            <a:r>
              <a:rPr kumimoji="0" lang="en-US" sz="3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USDA Resources</a:t>
            </a:r>
          </a:p>
        </p:txBody>
      </p:sp>
    </p:spTree>
    <p:extLst>
      <p:ext uri="{BB962C8B-B14F-4D97-AF65-F5344CB8AC3E}">
        <p14:creationId xmlns:p14="http://schemas.microsoft.com/office/powerpoint/2010/main" val="221234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txBox="1">
            <a:spLocks/>
          </p:cNvSpPr>
          <p:nvPr/>
        </p:nvSpPr>
        <p:spPr>
          <a:xfrm>
            <a:off x="14990" y="2186689"/>
            <a:ext cx="9144000" cy="12730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0000"/>
                </a:solidFill>
                <a:latin typeface="Georgia"/>
                <a:cs typeface="Georgia"/>
                <a:hlinkClick r:id="rId3"/>
              </a:rPr>
              <a:t>https://climatehubs.oce.usda.gov</a:t>
            </a:r>
            <a:endParaRPr lang="en-US" sz="2800" b="1" dirty="0">
              <a:solidFill>
                <a:srgbClr val="000000"/>
              </a:solidFill>
              <a:latin typeface="Georgia"/>
              <a:cs typeface="Georgia"/>
            </a:endParaRPr>
          </a:p>
          <a:p>
            <a:r>
              <a:rPr lang="en-US" sz="2800" dirty="0">
                <a:latin typeface="Georgia"/>
                <a:cs typeface="Georgia"/>
              </a:rPr>
              <a:t>Twitter: @</a:t>
            </a:r>
            <a:r>
              <a:rPr lang="en-US" sz="2800" dirty="0" err="1">
                <a:latin typeface="Georgia"/>
                <a:cs typeface="Georgia"/>
              </a:rPr>
              <a:t>USDAClimateHubs</a:t>
            </a:r>
            <a:r>
              <a:rPr lang="en-US" sz="2800" b="1" dirty="0">
                <a:solidFill>
                  <a:srgbClr val="000000"/>
                </a:solidFill>
                <a:latin typeface="Georgia"/>
                <a:cs typeface="Georgia"/>
              </a:rPr>
              <a:t>  </a:t>
            </a:r>
          </a:p>
        </p:txBody>
      </p:sp>
      <p:sp>
        <p:nvSpPr>
          <p:cNvPr id="7" name="Title 2"/>
          <p:cNvSpPr txBox="1">
            <a:spLocks/>
          </p:cNvSpPr>
          <p:nvPr/>
        </p:nvSpPr>
        <p:spPr>
          <a:xfrm>
            <a:off x="299804" y="4802548"/>
            <a:ext cx="8474082" cy="21388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Georgia"/>
                <a:cs typeface="Georgia"/>
              </a:rPr>
              <a:t>Dannele Peck</a:t>
            </a:r>
          </a:p>
          <a:p>
            <a:r>
              <a:rPr lang="en-US" sz="2800" dirty="0">
                <a:latin typeface="Georgia"/>
                <a:cs typeface="Georgia"/>
              </a:rPr>
              <a:t>NPCH Director</a:t>
            </a:r>
          </a:p>
          <a:p>
            <a:r>
              <a:rPr lang="en-US" sz="2200" dirty="0">
                <a:solidFill>
                  <a:srgbClr val="0070C0"/>
                </a:solidFill>
                <a:latin typeface="Georgia"/>
                <a:cs typeface="Georgia"/>
              </a:rPr>
              <a:t>dannele.peck@ars.usda.gov</a:t>
            </a:r>
            <a:r>
              <a:rPr lang="en-US" sz="2200" u="sng" dirty="0">
                <a:latin typeface="Georgia"/>
                <a:cs typeface="Georgia"/>
              </a:rPr>
              <a:t> </a:t>
            </a:r>
          </a:p>
          <a:p>
            <a:r>
              <a:rPr lang="en-US" sz="2400" dirty="0">
                <a:latin typeface="Georgia"/>
                <a:cs typeface="Georgia"/>
              </a:rPr>
              <a:t>Twitter: @</a:t>
            </a:r>
            <a:r>
              <a:rPr lang="en-US" sz="2400" dirty="0" err="1">
                <a:latin typeface="Georgia"/>
                <a:cs typeface="Georgia"/>
              </a:rPr>
              <a:t>PeckAgEc</a:t>
            </a:r>
            <a:endParaRPr lang="en-US" sz="2400" dirty="0">
              <a:latin typeface="Georgia"/>
              <a:cs typeface="Georgia"/>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t="34136" r="8726" b="8684"/>
          <a:stretch/>
        </p:blipFill>
        <p:spPr>
          <a:xfrm>
            <a:off x="1328252" y="13519"/>
            <a:ext cx="6487495" cy="2286106"/>
          </a:xfrm>
          <a:prstGeom prst="rect">
            <a:avLst/>
          </a:prstGeom>
        </p:spPr>
      </p:pic>
      <p:sp>
        <p:nvSpPr>
          <p:cNvPr id="12" name="TextBox 11"/>
          <p:cNvSpPr txBox="1"/>
          <p:nvPr/>
        </p:nvSpPr>
        <p:spPr>
          <a:xfrm>
            <a:off x="-4464" y="3335674"/>
            <a:ext cx="9138525" cy="1508105"/>
          </a:xfrm>
          <a:prstGeom prst="rect">
            <a:avLst/>
          </a:prstGeom>
          <a:solidFill>
            <a:srgbClr val="BDD7EE"/>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600" b="1" dirty="0">
                <a:solidFill>
                  <a:schemeClr val="tx1"/>
                </a:solidFill>
                <a:latin typeface="Georgia"/>
                <a:cs typeface="Georgia"/>
              </a:rPr>
              <a:t>What can we achieve  </a:t>
            </a:r>
            <a:r>
              <a:rPr lang="en-US" sz="4600" b="1" i="1" dirty="0">
                <a:solidFill>
                  <a:schemeClr val="tx1"/>
                </a:solidFill>
                <a:effectLst>
                  <a:outerShdw blurRad="38100" dist="38100" dir="2700000" algn="tl">
                    <a:srgbClr val="000000">
                      <a:alpha val="43137"/>
                    </a:srgbClr>
                  </a:outerShdw>
                </a:effectLst>
                <a:latin typeface="Georgia"/>
                <a:cs typeface="Georgia"/>
              </a:rPr>
              <a:t>together</a:t>
            </a:r>
            <a:r>
              <a:rPr lang="en-US" sz="4600" b="1" dirty="0">
                <a:solidFill>
                  <a:schemeClr val="tx1"/>
                </a:solidFill>
                <a:latin typeface="Georgia"/>
                <a:cs typeface="Georgia"/>
              </a:rPr>
              <a:t> as </a:t>
            </a:r>
            <a:r>
              <a:rPr lang="en-US" sz="4600" b="1" i="1" dirty="0">
                <a:solidFill>
                  <a:schemeClr val="tx1"/>
                </a:solidFill>
                <a:effectLst>
                  <a:outerShdw blurRad="38100" dist="38100" dir="2700000" algn="tl">
                    <a:srgbClr val="000000">
                      <a:alpha val="43137"/>
                    </a:srgbClr>
                  </a:outerShdw>
                </a:effectLst>
                <a:latin typeface="Georgia"/>
                <a:cs typeface="Georgia"/>
              </a:rPr>
              <a:t>partners</a:t>
            </a:r>
            <a:r>
              <a:rPr lang="en-US" sz="4600" b="1" dirty="0">
                <a:solidFill>
                  <a:schemeClr val="tx1"/>
                </a:solidFill>
                <a:latin typeface="Georgia"/>
                <a:cs typeface="Georgia"/>
              </a:rPr>
              <a:t>?</a:t>
            </a:r>
          </a:p>
        </p:txBody>
      </p:sp>
      <p:sp>
        <p:nvSpPr>
          <p:cNvPr id="2" name="TextBox 1">
            <a:extLst>
              <a:ext uri="{FF2B5EF4-FFF2-40B4-BE49-F238E27FC236}">
                <a16:creationId xmlns:a16="http://schemas.microsoft.com/office/drawing/2014/main" id="{104F3820-B73B-4370-90E9-CCB03871D949}"/>
              </a:ext>
            </a:extLst>
          </p:cNvPr>
          <p:cNvSpPr txBox="1"/>
          <p:nvPr/>
        </p:nvSpPr>
        <p:spPr>
          <a:xfrm rot="19795418">
            <a:off x="189526" y="5385502"/>
            <a:ext cx="2418241" cy="954107"/>
          </a:xfrm>
          <a:prstGeom prst="rect">
            <a:avLst/>
          </a:prstGeom>
          <a:noFill/>
        </p:spPr>
        <p:txBody>
          <a:bodyPr wrap="square" rtlCol="0">
            <a:spAutoFit/>
          </a:bodyPr>
          <a:lstStyle/>
          <a:p>
            <a:pPr algn="ctr"/>
            <a:r>
              <a:rPr lang="en-US" sz="2800" b="1" dirty="0">
                <a:solidFill>
                  <a:schemeClr val="accent2">
                    <a:lumMod val="75000"/>
                  </a:schemeClr>
                </a:solidFill>
                <a:effectLst>
                  <a:outerShdw blurRad="38100" dist="38100" dir="2700000" algn="tl">
                    <a:srgbClr val="000000">
                      <a:alpha val="43137"/>
                    </a:srgbClr>
                  </a:outerShdw>
                </a:effectLst>
              </a:rPr>
              <a:t>Agricultural News Articles?</a:t>
            </a:r>
          </a:p>
        </p:txBody>
      </p:sp>
      <p:sp>
        <p:nvSpPr>
          <p:cNvPr id="9" name="TextBox 8">
            <a:extLst>
              <a:ext uri="{FF2B5EF4-FFF2-40B4-BE49-F238E27FC236}">
                <a16:creationId xmlns:a16="http://schemas.microsoft.com/office/drawing/2014/main" id="{E9013925-AA00-48A8-ABB8-DFBF3EE421E3}"/>
              </a:ext>
            </a:extLst>
          </p:cNvPr>
          <p:cNvSpPr txBox="1"/>
          <p:nvPr/>
        </p:nvSpPr>
        <p:spPr>
          <a:xfrm rot="1507923">
            <a:off x="6791383" y="5067148"/>
            <a:ext cx="2277536" cy="1384995"/>
          </a:xfrm>
          <a:prstGeom prst="rect">
            <a:avLst/>
          </a:prstGeom>
          <a:noFill/>
        </p:spPr>
        <p:txBody>
          <a:bodyPr wrap="square" rtlCol="0">
            <a:spAutoFit/>
          </a:bodyPr>
          <a:lstStyle/>
          <a:p>
            <a:pPr algn="ctr"/>
            <a:r>
              <a:rPr lang="en-US" sz="2800" b="1" dirty="0">
                <a:solidFill>
                  <a:schemeClr val="accent2">
                    <a:lumMod val="75000"/>
                  </a:schemeClr>
                </a:solidFill>
                <a:effectLst>
                  <a:outerShdw blurRad="38100" dist="38100" dir="2700000" algn="tl">
                    <a:srgbClr val="000000">
                      <a:alpha val="43137"/>
                    </a:srgbClr>
                  </a:outerShdw>
                </a:effectLst>
              </a:rPr>
              <a:t>NCA4 Summaries for Ag in ND?</a:t>
            </a:r>
          </a:p>
        </p:txBody>
      </p:sp>
    </p:spTree>
    <p:extLst>
      <p:ext uri="{BB962C8B-B14F-4D97-AF65-F5344CB8AC3E}">
        <p14:creationId xmlns:p14="http://schemas.microsoft.com/office/powerpoint/2010/main" val="131098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255181" y="365127"/>
            <a:ext cx="8564969" cy="846986"/>
          </a:xfrm>
          <a:prstGeom prst="rect">
            <a:avLst/>
          </a:prstGeom>
        </p:spPr>
        <p:txBody>
          <a:bodyPr>
            <a:normAutofit/>
          </a:bodyPr>
          <a:lstStyle>
            <a:lvl1pPr>
              <a:defRPr sz="3600" b="1">
                <a:solidFill>
                  <a:srgbClr val="4F6228"/>
                </a:solidFill>
              </a:defRPr>
            </a:lvl1pPr>
          </a:lstStyle>
          <a:p>
            <a:pPr algn="ctr"/>
            <a:r>
              <a:rPr lang="en-US" sz="4000" dirty="0">
                <a:solidFill>
                  <a:schemeClr val="tx1"/>
                </a:solidFill>
              </a:rPr>
              <a:t>USDA Climate Hub Network</a:t>
            </a:r>
            <a:endParaRPr sz="4000" dirty="0">
              <a:solidFill>
                <a:schemeClr val="tx1"/>
              </a:solidFill>
            </a:endParaRPr>
          </a:p>
        </p:txBody>
      </p:sp>
      <p:sp>
        <p:nvSpPr>
          <p:cNvPr id="371" name="Shape 371"/>
          <p:cNvSpPr>
            <a:spLocks noGrp="1"/>
          </p:cNvSpPr>
          <p:nvPr>
            <p:ph idx="1"/>
          </p:nvPr>
        </p:nvSpPr>
        <p:spPr>
          <a:xfrm>
            <a:off x="311223" y="1382233"/>
            <a:ext cx="8508927" cy="2046767"/>
          </a:xfrm>
          <a:prstGeom prst="rect">
            <a:avLst/>
          </a:prstGeom>
          <a:solidFill>
            <a:srgbClr val="0041C4">
              <a:alpha val="15000"/>
            </a:srgbClr>
          </a:solidFill>
          <a:effectLst>
            <a:softEdge rad="63500"/>
          </a:effectLst>
        </p:spPr>
        <p:txBody>
          <a:bodyPr>
            <a:noAutofit/>
          </a:bodyPr>
          <a:lstStyle/>
          <a:p>
            <a:pPr marL="1254125" indent="-1136650">
              <a:buNone/>
            </a:pPr>
            <a:r>
              <a:rPr lang="en-US" sz="3600" b="1" dirty="0">
                <a:solidFill>
                  <a:schemeClr val="tx1"/>
                </a:solidFill>
                <a:latin typeface="Calibri" charset="0"/>
                <a:ea typeface="Calibri" charset="0"/>
                <a:cs typeface="Calibri" charset="0"/>
              </a:rPr>
              <a:t>Vision:</a:t>
            </a:r>
            <a:r>
              <a:rPr lang="en-US" sz="3200" b="1" dirty="0">
                <a:solidFill>
                  <a:schemeClr val="tx1"/>
                </a:solidFill>
                <a:latin typeface="Calibri" charset="0"/>
                <a:ea typeface="Calibri" charset="0"/>
                <a:cs typeface="Calibri" charset="0"/>
              </a:rPr>
              <a:t> </a:t>
            </a:r>
          </a:p>
          <a:p>
            <a:pPr marL="169863" indent="0">
              <a:buNone/>
            </a:pPr>
            <a:r>
              <a:rPr lang="en-US" sz="3200" dirty="0">
                <a:latin typeface="Calibri" charset="0"/>
                <a:ea typeface="Calibri" charset="0"/>
                <a:cs typeface="Calibri" charset="0"/>
              </a:rPr>
              <a:t>R</a:t>
            </a:r>
            <a:r>
              <a:rPr lang="en-US" sz="3200" dirty="0">
                <a:solidFill>
                  <a:schemeClr val="tx1"/>
                </a:solidFill>
                <a:latin typeface="Calibri" charset="0"/>
                <a:ea typeface="Calibri" charset="0"/>
                <a:cs typeface="Calibri" charset="0"/>
              </a:rPr>
              <a:t>obust &amp; healthy agricultural production         </a:t>
            </a:r>
            <a:r>
              <a:rPr lang="en-US" sz="3200" dirty="0">
                <a:latin typeface="Calibri" charset="0"/>
                <a:ea typeface="Calibri" charset="0"/>
                <a:cs typeface="Calibri" charset="0"/>
              </a:rPr>
              <a:t>and</a:t>
            </a:r>
            <a:r>
              <a:rPr lang="en-US" sz="3200" dirty="0">
                <a:solidFill>
                  <a:schemeClr val="tx1"/>
                </a:solidFill>
                <a:latin typeface="Calibri" charset="0"/>
                <a:ea typeface="Calibri" charset="0"/>
                <a:cs typeface="Calibri" charset="0"/>
              </a:rPr>
              <a:t> natural resources under increasing                 climate variability and change</a:t>
            </a:r>
          </a:p>
          <a:p>
            <a:pPr marL="783770" lvl="1" indent="-342899">
              <a:defRPr sz="2700">
                <a:solidFill>
                  <a:srgbClr val="4F6228"/>
                </a:solidFill>
              </a:defRPr>
            </a:pPr>
            <a:endParaRPr sz="3200" dirty="0">
              <a:solidFill>
                <a:schemeClr val="tx1"/>
              </a:solidFill>
              <a:latin typeface="Calibri" charset="0"/>
              <a:ea typeface="Calibri" charset="0"/>
              <a:cs typeface="Calibri" charset="0"/>
            </a:endParaRPr>
          </a:p>
        </p:txBody>
      </p:sp>
      <p:sp>
        <p:nvSpPr>
          <p:cNvPr id="4" name="Shape 371">
            <a:extLst>
              <a:ext uri="{FF2B5EF4-FFF2-40B4-BE49-F238E27FC236}">
                <a16:creationId xmlns:a16="http://schemas.microsoft.com/office/drawing/2014/main" id="{E19EDC61-801D-4D0D-A19B-8BFC0AECBE56}"/>
              </a:ext>
            </a:extLst>
          </p:cNvPr>
          <p:cNvSpPr txBox="1">
            <a:spLocks/>
          </p:cNvSpPr>
          <p:nvPr/>
        </p:nvSpPr>
        <p:spPr>
          <a:xfrm>
            <a:off x="311222" y="3618998"/>
            <a:ext cx="8564969" cy="2707142"/>
          </a:xfrm>
          <a:prstGeom prst="rect">
            <a:avLst/>
          </a:prstGeom>
          <a:solidFill>
            <a:srgbClr val="02631C">
              <a:alpha val="15000"/>
            </a:srgbClr>
          </a:solidFill>
          <a:effectLst>
            <a:softEdge rad="63500"/>
          </a:effectLst>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7475" indent="0">
              <a:buFont typeface="Arial" panose="020B0604020202020204" pitchFamily="34" charset="0"/>
              <a:buNone/>
            </a:pPr>
            <a:r>
              <a:rPr lang="en-US" sz="3600" b="1" dirty="0">
                <a:latin typeface="Calibri" charset="0"/>
                <a:ea typeface="Calibri" charset="0"/>
                <a:cs typeface="Calibri" charset="0"/>
              </a:rPr>
              <a:t>Mission: </a:t>
            </a:r>
          </a:p>
          <a:p>
            <a:pPr marL="287338"/>
            <a:r>
              <a:rPr lang="en-US" sz="3200" dirty="0">
                <a:latin typeface="Calibri" charset="0"/>
                <a:ea typeface="Calibri" charset="0"/>
                <a:cs typeface="Calibri" charset="0"/>
              </a:rPr>
              <a:t>Co-Develop science-based, region-specific info &amp; tech, with USDA agencies and other partners</a:t>
            </a:r>
          </a:p>
          <a:p>
            <a:pPr marL="287338"/>
            <a:r>
              <a:rPr lang="en-US" sz="3200" dirty="0">
                <a:latin typeface="Calibri" charset="0"/>
                <a:ea typeface="Calibri" charset="0"/>
                <a:cs typeface="Calibri" charset="0"/>
              </a:rPr>
              <a:t>Co-Deliver these to ag &amp; natural resource managers to enable climate-informed decisions</a:t>
            </a:r>
          </a:p>
          <a:p>
            <a:pPr marL="287338"/>
            <a:endParaRPr lang="en-US" sz="2000" dirty="0">
              <a:latin typeface="Calibri" charset="0"/>
              <a:ea typeface="Calibri" charset="0"/>
              <a:cs typeface="Calibri" charset="0"/>
            </a:endParaRPr>
          </a:p>
          <a:p>
            <a:endParaRPr lang="en-US" sz="3200" dirty="0">
              <a:latin typeface="Calibri" charset="0"/>
              <a:ea typeface="Calibri" charset="0"/>
              <a:cs typeface="Calibri" charset="0"/>
            </a:endParaRPr>
          </a:p>
          <a:p>
            <a:pPr marL="783770" lvl="1" indent="-342899">
              <a:defRPr sz="2700">
                <a:solidFill>
                  <a:srgbClr val="4F6228"/>
                </a:solidFill>
              </a:defRPr>
            </a:pPr>
            <a:endParaRPr lang="en-US" sz="3200" dirty="0">
              <a:latin typeface="Calibri" charset="0"/>
              <a:ea typeface="Calibri" charset="0"/>
              <a:cs typeface="Calibri" charset="0"/>
            </a:endParaRPr>
          </a:p>
        </p:txBody>
      </p:sp>
    </p:spTree>
    <p:extLst>
      <p:ext uri="{BB962C8B-B14F-4D97-AF65-F5344CB8AC3E}">
        <p14:creationId xmlns:p14="http://schemas.microsoft.com/office/powerpoint/2010/main" val="926538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p:nvPr>
        </p:nvSpPr>
        <p:spPr>
          <a:xfrm>
            <a:off x="628650" y="76704"/>
            <a:ext cx="7886700" cy="1325563"/>
          </a:xfrm>
          <a:prstGeom prst="rect">
            <a:avLst/>
          </a:prstGeom>
        </p:spPr>
        <p:txBody>
          <a:bodyPr>
            <a:normAutofit/>
          </a:bodyPr>
          <a:lstStyle>
            <a:lvl1pPr>
              <a:defRPr sz="3600" b="1">
                <a:solidFill>
                  <a:srgbClr val="4F6228"/>
                </a:solidFill>
              </a:defRPr>
            </a:lvl1pPr>
          </a:lstStyle>
          <a:p>
            <a:pPr algn="ctr"/>
            <a:r>
              <a:rPr lang="en-US" sz="4000" dirty="0">
                <a:solidFill>
                  <a:schemeClr val="tx1"/>
                </a:solidFill>
                <a:latin typeface="+mn-lt"/>
              </a:rPr>
              <a:t>Hubs’ Guiding Principles</a:t>
            </a:r>
            <a:endParaRPr sz="4000" dirty="0">
              <a:solidFill>
                <a:schemeClr val="tx1"/>
              </a:solidFill>
              <a:latin typeface="+mn-lt"/>
            </a:endParaRPr>
          </a:p>
        </p:txBody>
      </p:sp>
      <p:sp>
        <p:nvSpPr>
          <p:cNvPr id="371" name="Shape 371"/>
          <p:cNvSpPr>
            <a:spLocks noGrp="1"/>
          </p:cNvSpPr>
          <p:nvPr>
            <p:ph idx="1"/>
          </p:nvPr>
        </p:nvSpPr>
        <p:spPr>
          <a:xfrm>
            <a:off x="283029" y="1402267"/>
            <a:ext cx="8860971" cy="5379029"/>
          </a:xfrm>
          <a:prstGeom prst="rect">
            <a:avLst/>
          </a:prstGeom>
        </p:spPr>
        <p:txBody>
          <a:bodyPr>
            <a:normAutofit fontScale="92500"/>
          </a:bodyPr>
          <a:lstStyle/>
          <a:p>
            <a:pPr>
              <a:buFont typeface="Wingdings" panose="05000000000000000000" pitchFamily="2" charset="2"/>
              <a:buChar char="§"/>
              <a:defRPr sz="2700">
                <a:solidFill>
                  <a:srgbClr val="4F6228"/>
                </a:solidFill>
              </a:defRPr>
            </a:pPr>
            <a:r>
              <a:rPr lang="en-US" sz="2800" b="1" dirty="0">
                <a:solidFill>
                  <a:srgbClr val="0041C4"/>
                </a:solidFill>
              </a:rPr>
              <a:t>Operate in 3 functional areas</a:t>
            </a:r>
          </a:p>
          <a:p>
            <a:pPr marL="955221" lvl="1" indent="-514350">
              <a:buFont typeface="+mj-lt"/>
              <a:buAutoNum type="arabicPeriod"/>
              <a:defRPr sz="2700">
                <a:solidFill>
                  <a:srgbClr val="4F6228"/>
                </a:solidFill>
              </a:defRPr>
            </a:pPr>
            <a:r>
              <a:rPr lang="en-US" dirty="0">
                <a:solidFill>
                  <a:schemeClr val="tx1"/>
                </a:solidFill>
              </a:rPr>
              <a:t>Science translation and information synthesis</a:t>
            </a:r>
          </a:p>
          <a:p>
            <a:pPr marL="955221" lvl="1" indent="-514350">
              <a:buFont typeface="+mj-lt"/>
              <a:buAutoNum type="arabicPeriod"/>
              <a:defRPr sz="2700">
                <a:solidFill>
                  <a:srgbClr val="4F6228"/>
                </a:solidFill>
              </a:defRPr>
            </a:pPr>
            <a:r>
              <a:rPr lang="en-US" dirty="0">
                <a:solidFill>
                  <a:schemeClr val="tx1"/>
                </a:solidFill>
              </a:rPr>
              <a:t>Tool development and technology transfer</a:t>
            </a:r>
          </a:p>
          <a:p>
            <a:pPr marL="955221" lvl="1" indent="-514350">
              <a:buFont typeface="+mj-lt"/>
              <a:buAutoNum type="arabicPeriod"/>
              <a:defRPr sz="2700">
                <a:solidFill>
                  <a:srgbClr val="4F6228"/>
                </a:solidFill>
              </a:defRPr>
            </a:pPr>
            <a:r>
              <a:rPr lang="en-US" dirty="0">
                <a:solidFill>
                  <a:schemeClr val="tx1"/>
                </a:solidFill>
              </a:rPr>
              <a:t>Stakeholder outreach and education</a:t>
            </a:r>
          </a:p>
          <a:p>
            <a:pPr marL="440871" lvl="1" indent="0">
              <a:buNone/>
              <a:defRPr sz="2700">
                <a:solidFill>
                  <a:srgbClr val="4F6228"/>
                </a:solidFill>
              </a:defRPr>
            </a:pPr>
            <a:endParaRPr lang="en-US" sz="2000" dirty="0">
              <a:solidFill>
                <a:schemeClr val="tx1"/>
              </a:solidFill>
            </a:endParaRPr>
          </a:p>
          <a:p>
            <a:pPr>
              <a:buFont typeface="Wingdings" panose="05000000000000000000" pitchFamily="2" charset="2"/>
              <a:buChar char="§"/>
              <a:defRPr sz="2700">
                <a:solidFill>
                  <a:srgbClr val="4F6228"/>
                </a:solidFill>
              </a:defRPr>
            </a:pPr>
            <a:r>
              <a:rPr lang="en-US" sz="2800" b="1" dirty="0">
                <a:solidFill>
                  <a:srgbClr val="0041C4"/>
                </a:solidFill>
              </a:rPr>
              <a:t>Work at the </a:t>
            </a:r>
            <a:r>
              <a:rPr lang="en-US" sz="2800" b="1" u="sng" dirty="0">
                <a:solidFill>
                  <a:srgbClr val="0041C4"/>
                </a:solidFill>
              </a:rPr>
              <a:t>interface</a:t>
            </a:r>
            <a:r>
              <a:rPr lang="en-US" sz="2800" b="1" dirty="0">
                <a:solidFill>
                  <a:srgbClr val="0041C4"/>
                </a:solidFill>
              </a:rPr>
              <a:t> of </a:t>
            </a:r>
            <a:r>
              <a:rPr lang="en-US" sz="2800" b="1" i="1" dirty="0">
                <a:solidFill>
                  <a:srgbClr val="0041C4"/>
                </a:solidFill>
              </a:rPr>
              <a:t>science</a:t>
            </a:r>
            <a:r>
              <a:rPr lang="en-US" sz="2800" b="1" dirty="0">
                <a:solidFill>
                  <a:srgbClr val="0041C4"/>
                </a:solidFill>
              </a:rPr>
              <a:t> and </a:t>
            </a:r>
            <a:r>
              <a:rPr lang="en-US" sz="2800" b="1" i="1" dirty="0">
                <a:solidFill>
                  <a:srgbClr val="0041C4"/>
                </a:solidFill>
              </a:rPr>
              <a:t>services</a:t>
            </a:r>
          </a:p>
          <a:p>
            <a:pPr marL="783770" lvl="1" indent="-342899">
              <a:defRPr sz="2700">
                <a:solidFill>
                  <a:srgbClr val="4F6228"/>
                </a:solidFill>
              </a:defRPr>
            </a:pPr>
            <a:r>
              <a:rPr lang="en-US" sz="2700" dirty="0">
                <a:solidFill>
                  <a:prstClr val="black"/>
                </a:solidFill>
                <a:sym typeface="Wingdings" panose="05000000000000000000" pitchFamily="2" charset="2"/>
              </a:rPr>
              <a:t>Interpret, engage stakeholders, refine, deliver, repeat!</a:t>
            </a:r>
            <a:endParaRPr lang="en-US" dirty="0"/>
          </a:p>
          <a:p>
            <a:pPr marL="342899" indent="-342899">
              <a:defRPr sz="2700">
                <a:solidFill>
                  <a:srgbClr val="4F6228"/>
                </a:solidFill>
              </a:defRPr>
            </a:pPr>
            <a:endParaRPr lang="en-US" sz="2000" dirty="0">
              <a:solidFill>
                <a:schemeClr val="tx1"/>
              </a:solidFill>
            </a:endParaRPr>
          </a:p>
          <a:p>
            <a:pPr>
              <a:buFont typeface="Wingdings" panose="05000000000000000000" pitchFamily="2" charset="2"/>
              <a:buChar char="§"/>
              <a:defRPr sz="2700">
                <a:solidFill>
                  <a:srgbClr val="4F6228"/>
                </a:solidFill>
              </a:defRPr>
            </a:pPr>
            <a:r>
              <a:rPr lang="en-US" sz="2800" b="1" u="sng" dirty="0">
                <a:solidFill>
                  <a:srgbClr val="0041C4"/>
                </a:solidFill>
              </a:rPr>
              <a:t>Span boundaries</a:t>
            </a:r>
            <a:r>
              <a:rPr lang="en-US" sz="2800" b="1" dirty="0">
                <a:solidFill>
                  <a:srgbClr val="0041C4"/>
                </a:solidFill>
              </a:rPr>
              <a:t> </a:t>
            </a:r>
            <a:r>
              <a:rPr lang="en-US" sz="2700" b="1" dirty="0">
                <a:solidFill>
                  <a:srgbClr val="0041C4"/>
                </a:solidFill>
              </a:rPr>
              <a:t>by fostering </a:t>
            </a:r>
            <a:r>
              <a:rPr lang="en-US" sz="2800" b="1" i="1" dirty="0">
                <a:solidFill>
                  <a:srgbClr val="0041C4"/>
                </a:solidFill>
              </a:rPr>
              <a:t>partnerships</a:t>
            </a:r>
            <a:endParaRPr lang="en-US" sz="2800" b="1" dirty="0">
              <a:solidFill>
                <a:srgbClr val="0041C4"/>
              </a:solidFill>
            </a:endParaRPr>
          </a:p>
          <a:p>
            <a:pPr marL="783770" lvl="1" indent="-342899">
              <a:defRPr sz="2700">
                <a:solidFill>
                  <a:srgbClr val="4F6228"/>
                </a:solidFill>
              </a:defRPr>
            </a:pPr>
            <a:r>
              <a:rPr lang="en-US" sz="2700" dirty="0">
                <a:solidFill>
                  <a:prstClr val="black"/>
                </a:solidFill>
              </a:rPr>
              <a:t>Agriculture Industry ↔ Climate/Weather Scientists</a:t>
            </a:r>
          </a:p>
          <a:p>
            <a:pPr marL="783770" lvl="1" indent="-342899">
              <a:defRPr sz="2700">
                <a:solidFill>
                  <a:srgbClr val="4F6228"/>
                </a:solidFill>
              </a:defRPr>
            </a:pPr>
            <a:r>
              <a:rPr lang="en-US" sz="2700" dirty="0">
                <a:solidFill>
                  <a:prstClr val="black"/>
                </a:solidFill>
              </a:rPr>
              <a:t>Across USDA agencies </a:t>
            </a:r>
            <a:r>
              <a:rPr lang="en-US" sz="2200" dirty="0">
                <a:solidFill>
                  <a:prstClr val="black"/>
                </a:solidFill>
              </a:rPr>
              <a:t>(ARS, FS, NRCS, FSA, APHIS…)</a:t>
            </a:r>
          </a:p>
          <a:p>
            <a:pPr marL="783770" lvl="1" indent="-342899">
              <a:defRPr sz="2700">
                <a:solidFill>
                  <a:srgbClr val="4F6228"/>
                </a:solidFill>
              </a:defRPr>
            </a:pPr>
            <a:r>
              <a:rPr lang="en-US" sz="2700" dirty="0">
                <a:solidFill>
                  <a:prstClr val="black"/>
                </a:solidFill>
              </a:rPr>
              <a:t>USDA ↔ Other Federal depts/agencies </a:t>
            </a:r>
            <a:r>
              <a:rPr lang="en-US" sz="2200" dirty="0">
                <a:solidFill>
                  <a:prstClr val="black"/>
                </a:solidFill>
              </a:rPr>
              <a:t>(DOI, NOAA,…) </a:t>
            </a:r>
            <a:endParaRPr lang="en-US" sz="2700" dirty="0">
              <a:solidFill>
                <a:prstClr val="black"/>
              </a:solidFill>
            </a:endParaRPr>
          </a:p>
          <a:p>
            <a:pPr marL="783770" lvl="1" indent="-342899">
              <a:defRPr sz="2700">
                <a:solidFill>
                  <a:srgbClr val="4F6228"/>
                </a:solidFill>
              </a:defRPr>
            </a:pPr>
            <a:r>
              <a:rPr lang="en-US" sz="2700" dirty="0">
                <a:solidFill>
                  <a:prstClr val="black"/>
                </a:solidFill>
              </a:rPr>
              <a:t>USDA ↔ Tribes, States, NGOs, industry, producers  </a:t>
            </a:r>
          </a:p>
        </p:txBody>
      </p:sp>
    </p:spTree>
    <p:extLst>
      <p:ext uri="{BB962C8B-B14F-4D97-AF65-F5344CB8AC3E}">
        <p14:creationId xmlns:p14="http://schemas.microsoft.com/office/powerpoint/2010/main" val="33821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1">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NPRCH_topo.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672385" y="418007"/>
            <a:ext cx="6078076" cy="6439993"/>
          </a:xfrm>
          <a:prstGeom prst="rect">
            <a:avLst/>
          </a:prstGeom>
        </p:spPr>
      </p:pic>
      <p:sp>
        <p:nvSpPr>
          <p:cNvPr id="49" name="TextBox 48"/>
          <p:cNvSpPr txBox="1"/>
          <p:nvPr/>
        </p:nvSpPr>
        <p:spPr>
          <a:xfrm>
            <a:off x="848623" y="0"/>
            <a:ext cx="8287064" cy="64633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61"/>
                </a:solidFill>
                <a:latin typeface="Arial" panose="020B0604020202020204" pitchFamily="34" charset="0"/>
                <a:cs typeface="Arial" panose="020B0604020202020204" pitchFamily="34" charset="0"/>
              </a:rPr>
              <a:t>How does NP </a:t>
            </a:r>
            <a:r>
              <a:rPr kumimoji="0" lang="en-US" sz="3600" b="1" i="0" u="none" strike="noStrike" kern="1200" cap="none" spc="0" normalizeH="0" baseline="0" noProof="0" dirty="0">
                <a:ln>
                  <a:noFill/>
                </a:ln>
                <a:solidFill>
                  <a:srgbClr val="000061"/>
                </a:solidFill>
                <a:effectLst/>
                <a:uLnTx/>
                <a:uFillTx/>
                <a:latin typeface="Arial" panose="020B0604020202020204" pitchFamily="34" charset="0"/>
                <a:cs typeface="Arial" panose="020B0604020202020204" pitchFamily="34" charset="0"/>
              </a:rPr>
              <a:t>Climate Hub work?</a:t>
            </a:r>
          </a:p>
        </p:txBody>
      </p:sp>
      <p:sp>
        <p:nvSpPr>
          <p:cNvPr id="13" name="Cloud 12"/>
          <p:cNvSpPr/>
          <p:nvPr/>
        </p:nvSpPr>
        <p:spPr>
          <a:xfrm>
            <a:off x="1918925" y="2190857"/>
            <a:ext cx="337808" cy="241139"/>
          </a:xfrm>
          <a:prstGeom prst="cloud">
            <a:avLst/>
          </a:prstGeom>
          <a:solidFill>
            <a:srgbClr val="FEFEF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p:nvPr/>
        </p:nvGrpSpPr>
        <p:grpSpPr>
          <a:xfrm>
            <a:off x="3652280" y="5038432"/>
            <a:ext cx="2968527" cy="1634605"/>
            <a:chOff x="5532385" y="4991926"/>
            <a:chExt cx="2545743" cy="1463051"/>
          </a:xfrm>
        </p:grpSpPr>
        <p:sp>
          <p:nvSpPr>
            <p:cNvPr id="9" name="Rectangle 8"/>
            <p:cNvSpPr/>
            <p:nvPr/>
          </p:nvSpPr>
          <p:spPr>
            <a:xfrm>
              <a:off x="5545240" y="5304976"/>
              <a:ext cx="2532888" cy="705924"/>
            </a:xfrm>
            <a:prstGeom prst="rect">
              <a:avLst/>
            </a:prstGeom>
            <a:solidFill>
              <a:srgbClr val="BB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p:cNvGrpSpPr/>
            <p:nvPr/>
          </p:nvGrpSpPr>
          <p:grpSpPr>
            <a:xfrm>
              <a:off x="5545240" y="5316041"/>
              <a:ext cx="2532888" cy="1138936"/>
              <a:chOff x="5822113" y="4150537"/>
              <a:chExt cx="3377184" cy="1393508"/>
            </a:xfrm>
            <a:solidFill>
              <a:srgbClr val="BBB8B8"/>
            </a:solidFill>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35819" t="15386" r="34230" b="46290"/>
              <a:stretch/>
            </p:blipFill>
            <p:spPr>
              <a:xfrm>
                <a:off x="7608973" y="4160504"/>
                <a:ext cx="708236" cy="863316"/>
              </a:xfrm>
              <a:prstGeom prst="rect">
                <a:avLst/>
              </a:prstGeom>
              <a:grpFill/>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 b="6521"/>
              <a:stretch/>
            </p:blipFill>
            <p:spPr>
              <a:xfrm>
                <a:off x="8538185" y="4160504"/>
                <a:ext cx="657239" cy="863316"/>
              </a:xfrm>
              <a:prstGeom prst="rect">
                <a:avLst/>
              </a:prstGeom>
              <a:grpFill/>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3785" y="4150537"/>
                <a:ext cx="673647" cy="863316"/>
              </a:xfrm>
              <a:prstGeom prst="rect">
                <a:avLst/>
              </a:prstGeom>
              <a:grpFill/>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7237" y="4162129"/>
                <a:ext cx="676176" cy="863316"/>
              </a:xfrm>
              <a:prstGeom prst="rect">
                <a:avLst/>
              </a:prstGeom>
              <a:grpFill/>
            </p:spPr>
          </p:pic>
          <p:pic>
            <p:nvPicPr>
              <p:cNvPr id="20" name="Picture 19"/>
              <p:cNvPicPr>
                <a:picLocks noChangeAspect="1"/>
              </p:cNvPicPr>
              <p:nvPr/>
            </p:nvPicPr>
            <p:blipFill>
              <a:blip r:embed="rId8" cstate="print">
                <a:lum bright="7000"/>
                <a:extLst>
                  <a:ext uri="{28A0092B-C50C-407E-A947-70E740481C1C}">
                    <a14:useLocalDpi xmlns:a14="http://schemas.microsoft.com/office/drawing/2010/main" val="0"/>
                  </a:ext>
                </a:extLst>
              </a:blip>
              <a:stretch>
                <a:fillRect/>
              </a:stretch>
            </p:blipFill>
            <p:spPr>
              <a:xfrm>
                <a:off x="5822113" y="5005411"/>
                <a:ext cx="3377184" cy="538634"/>
              </a:xfrm>
              <a:prstGeom prst="rect">
                <a:avLst/>
              </a:prstGeom>
              <a:grpFill/>
            </p:spPr>
          </p:pic>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2385" y="4991926"/>
              <a:ext cx="2533825" cy="333012"/>
            </a:xfrm>
            <a:prstGeom prst="rect">
              <a:avLst/>
            </a:prstGeom>
            <a:solidFill>
              <a:schemeClr val="bg1"/>
            </a:solidFill>
          </p:spPr>
        </p:pic>
      </p:grpSp>
      <p:grpSp>
        <p:nvGrpSpPr>
          <p:cNvPr id="31" name="Group 30">
            <a:extLst>
              <a:ext uri="{FF2B5EF4-FFF2-40B4-BE49-F238E27FC236}">
                <a16:creationId xmlns:a16="http://schemas.microsoft.com/office/drawing/2014/main" id="{1D95D64E-9D12-46C1-9E73-C37888FDC5AA}"/>
              </a:ext>
            </a:extLst>
          </p:cNvPr>
          <p:cNvGrpSpPr/>
          <p:nvPr/>
        </p:nvGrpSpPr>
        <p:grpSpPr>
          <a:xfrm>
            <a:off x="40397" y="1079156"/>
            <a:ext cx="2996633" cy="4502805"/>
            <a:chOff x="40397" y="1079156"/>
            <a:chExt cx="2996633" cy="4502805"/>
          </a:xfrm>
        </p:grpSpPr>
        <p:grpSp>
          <p:nvGrpSpPr>
            <p:cNvPr id="2" name="Group 1"/>
            <p:cNvGrpSpPr/>
            <p:nvPr/>
          </p:nvGrpSpPr>
          <p:grpSpPr>
            <a:xfrm>
              <a:off x="530453" y="1605873"/>
              <a:ext cx="2506577" cy="3116756"/>
              <a:chOff x="1518495" y="2506706"/>
              <a:chExt cx="2506577" cy="3116756"/>
            </a:xfrm>
          </p:grpSpPr>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4528" t="24403" r="27925" b="13459"/>
              <a:stretch/>
            </p:blipFill>
            <p:spPr>
              <a:xfrm flipH="1">
                <a:off x="1518495" y="2506706"/>
                <a:ext cx="2506576" cy="2472178"/>
              </a:xfrm>
              <a:prstGeom prst="rect">
                <a:avLst/>
              </a:prstGeom>
            </p:spPr>
          </p:pic>
          <p:sp>
            <p:nvSpPr>
              <p:cNvPr id="47" name="TextBox 46"/>
              <p:cNvSpPr txBox="1"/>
              <p:nvPr/>
            </p:nvSpPr>
            <p:spPr>
              <a:xfrm>
                <a:off x="1518496" y="4977131"/>
                <a:ext cx="2506576" cy="646331"/>
              </a:xfrm>
              <a:prstGeom prst="rect">
                <a:avLst/>
              </a:prstGeom>
              <a:solidFill>
                <a:schemeClr val="bg1">
                  <a:lumMod val="8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Working-Land Managers &amp; Service Providers</a:t>
                </a:r>
              </a:p>
            </p:txBody>
          </p:sp>
        </p:grpSp>
        <p:pic>
          <p:nvPicPr>
            <p:cNvPr id="4" name="Picture 3">
              <a:extLst>
                <a:ext uri="{FF2B5EF4-FFF2-40B4-BE49-F238E27FC236}">
                  <a16:creationId xmlns:a16="http://schemas.microsoft.com/office/drawing/2014/main" id="{DFB75398-9D9C-4946-BE67-C249B1FED4A6}"/>
                </a:ext>
              </a:extLst>
            </p:cNvPr>
            <p:cNvPicPr>
              <a:picLocks noChangeAspect="1"/>
            </p:cNvPicPr>
            <p:nvPr/>
          </p:nvPicPr>
          <p:blipFill rotWithShape="1">
            <a:blip r:embed="rId11">
              <a:extLst>
                <a:ext uri="{28A0092B-C50C-407E-A947-70E740481C1C}">
                  <a14:useLocalDpi xmlns:a14="http://schemas.microsoft.com/office/drawing/2010/main" val="0"/>
                </a:ext>
              </a:extLst>
            </a:blip>
            <a:srcRect l="25200" t="5736" r="27046" b="59315"/>
            <a:stretch/>
          </p:blipFill>
          <p:spPr>
            <a:xfrm>
              <a:off x="40397" y="4778857"/>
              <a:ext cx="799444" cy="803104"/>
            </a:xfrm>
            <a:prstGeom prst="rect">
              <a:avLst/>
            </a:prstGeom>
          </p:spPr>
        </p:pic>
        <p:pic>
          <p:nvPicPr>
            <p:cNvPr id="14" name="Picture 13">
              <a:extLst>
                <a:ext uri="{FF2B5EF4-FFF2-40B4-BE49-F238E27FC236}">
                  <a16:creationId xmlns:a16="http://schemas.microsoft.com/office/drawing/2014/main" id="{1941BDD5-57B4-4EAF-A81F-4104573BEEC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0991" r="49469"/>
            <a:stretch/>
          </p:blipFill>
          <p:spPr>
            <a:xfrm>
              <a:off x="1243383" y="1136945"/>
              <a:ext cx="983728" cy="424650"/>
            </a:xfrm>
            <a:prstGeom prst="rect">
              <a:avLst/>
            </a:prstGeom>
          </p:spPr>
        </p:pic>
        <p:pic>
          <p:nvPicPr>
            <p:cNvPr id="24" name="Picture 23">
              <a:extLst>
                <a:ext uri="{FF2B5EF4-FFF2-40B4-BE49-F238E27FC236}">
                  <a16:creationId xmlns:a16="http://schemas.microsoft.com/office/drawing/2014/main" id="{0AF562BA-4B37-4147-9C76-42984C42834C}"/>
                </a:ext>
              </a:extLst>
            </p:cNvPr>
            <p:cNvPicPr>
              <a:picLocks noChangeAspect="1"/>
            </p:cNvPicPr>
            <p:nvPr/>
          </p:nvPicPr>
          <p:blipFill rotWithShape="1">
            <a:blip r:embed="rId13">
              <a:extLst>
                <a:ext uri="{28A0092B-C50C-407E-A947-70E740481C1C}">
                  <a14:useLocalDpi xmlns:a14="http://schemas.microsoft.com/office/drawing/2010/main" val="0"/>
                </a:ext>
              </a:extLst>
            </a:blip>
            <a:srcRect r="60021"/>
            <a:stretch/>
          </p:blipFill>
          <p:spPr>
            <a:xfrm>
              <a:off x="1000278" y="4891955"/>
              <a:ext cx="597631" cy="517698"/>
            </a:xfrm>
            <a:prstGeom prst="rect">
              <a:avLst/>
            </a:prstGeom>
          </p:spPr>
        </p:pic>
        <p:pic>
          <p:nvPicPr>
            <p:cNvPr id="30" name="Picture 29">
              <a:extLst>
                <a:ext uri="{FF2B5EF4-FFF2-40B4-BE49-F238E27FC236}">
                  <a16:creationId xmlns:a16="http://schemas.microsoft.com/office/drawing/2014/main" id="{C3657869-CCCF-4F57-AE50-2D4AB74D43CD}"/>
                </a:ext>
              </a:extLst>
            </p:cNvPr>
            <p:cNvPicPr>
              <a:picLocks noChangeAspect="1"/>
            </p:cNvPicPr>
            <p:nvPr/>
          </p:nvPicPr>
          <p:blipFill rotWithShape="1">
            <a:blip r:embed="rId14">
              <a:extLst>
                <a:ext uri="{28A0092B-C50C-407E-A947-70E740481C1C}">
                  <a14:useLocalDpi xmlns:a14="http://schemas.microsoft.com/office/drawing/2010/main" val="0"/>
                </a:ext>
              </a:extLst>
            </a:blip>
            <a:srcRect r="65539"/>
            <a:stretch/>
          </p:blipFill>
          <p:spPr>
            <a:xfrm>
              <a:off x="40642" y="3939946"/>
              <a:ext cx="504347" cy="811992"/>
            </a:xfrm>
            <a:prstGeom prst="rect">
              <a:avLst/>
            </a:prstGeom>
          </p:spPr>
        </p:pic>
        <p:pic>
          <p:nvPicPr>
            <p:cNvPr id="53" name="Picture 52" descr="SDSUExtension_clipped.tiff">
              <a:extLst>
                <a:ext uri="{FF2B5EF4-FFF2-40B4-BE49-F238E27FC236}">
                  <a16:creationId xmlns:a16="http://schemas.microsoft.com/office/drawing/2014/main" id="{515F1E2F-A0C1-430C-A294-48F2154408B0}"/>
                </a:ext>
              </a:extLst>
            </p:cNvPr>
            <p:cNvPicPr>
              <a:picLocks noChangeAspect="1"/>
            </p:cNvPicPr>
            <p:nvPr/>
          </p:nvPicPr>
          <p:blipFill rotWithShape="1">
            <a:blip r:embed="rId15">
              <a:extLst>
                <a:ext uri="{28A0092B-C50C-407E-A947-70E740481C1C}">
                  <a14:useLocalDpi xmlns:a14="http://schemas.microsoft.com/office/drawing/2010/main" val="0"/>
                </a:ext>
              </a:extLst>
            </a:blip>
            <a:srcRect l="55055" b="39782"/>
            <a:stretch/>
          </p:blipFill>
          <p:spPr>
            <a:xfrm>
              <a:off x="2313659" y="1079156"/>
              <a:ext cx="703511" cy="482439"/>
            </a:xfrm>
            <a:prstGeom prst="rect">
              <a:avLst/>
            </a:prstGeom>
          </p:spPr>
        </p:pic>
        <p:pic>
          <p:nvPicPr>
            <p:cNvPr id="54" name="Picture 53" descr="MSU Extension logo.jpeg">
              <a:extLst>
                <a:ext uri="{FF2B5EF4-FFF2-40B4-BE49-F238E27FC236}">
                  <a16:creationId xmlns:a16="http://schemas.microsoft.com/office/drawing/2014/main" id="{525BDB9D-488D-466C-81F0-BACEAD89245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9522" t="-1" r="20132" b="51267"/>
            <a:stretch/>
          </p:blipFill>
          <p:spPr>
            <a:xfrm>
              <a:off x="525088" y="1096910"/>
              <a:ext cx="688025" cy="483556"/>
            </a:xfrm>
            <a:prstGeom prst="rect">
              <a:avLst/>
            </a:prstGeom>
          </p:spPr>
        </p:pic>
      </p:grpSp>
      <p:pic>
        <p:nvPicPr>
          <p:cNvPr id="57" name="Picture 56">
            <a:extLst>
              <a:ext uri="{FF2B5EF4-FFF2-40B4-BE49-F238E27FC236}">
                <a16:creationId xmlns:a16="http://schemas.microsoft.com/office/drawing/2014/main" id="{D4E753F8-ED7F-4F4D-AF86-B0D7F209F92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7605" b="15234"/>
          <a:stretch/>
        </p:blipFill>
        <p:spPr>
          <a:xfrm>
            <a:off x="40396" y="30853"/>
            <a:ext cx="1153775" cy="811992"/>
          </a:xfrm>
          <a:prstGeom prst="rect">
            <a:avLst/>
          </a:prstGeom>
        </p:spPr>
      </p:pic>
      <p:grpSp>
        <p:nvGrpSpPr>
          <p:cNvPr id="32" name="Group 31">
            <a:extLst>
              <a:ext uri="{FF2B5EF4-FFF2-40B4-BE49-F238E27FC236}">
                <a16:creationId xmlns:a16="http://schemas.microsoft.com/office/drawing/2014/main" id="{A18931D3-3BD0-4CD0-ACE5-E0DC048619DD}"/>
              </a:ext>
            </a:extLst>
          </p:cNvPr>
          <p:cNvGrpSpPr/>
          <p:nvPr/>
        </p:nvGrpSpPr>
        <p:grpSpPr>
          <a:xfrm>
            <a:off x="3613793" y="761348"/>
            <a:ext cx="5331105" cy="2012110"/>
            <a:chOff x="3613793" y="761348"/>
            <a:chExt cx="5331105" cy="2012110"/>
          </a:xfrm>
        </p:grpSpPr>
        <p:pic>
          <p:nvPicPr>
            <p:cNvPr id="68" name="Picture 67">
              <a:extLst>
                <a:ext uri="{FF2B5EF4-FFF2-40B4-BE49-F238E27FC236}">
                  <a16:creationId xmlns:a16="http://schemas.microsoft.com/office/drawing/2014/main" id="{518DD03C-B1DB-49BD-B302-86F81CA06CA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71492" y="1447800"/>
              <a:ext cx="1492193" cy="552268"/>
            </a:xfrm>
            <a:prstGeom prst="rect">
              <a:avLst/>
            </a:prstGeom>
          </p:spPr>
        </p:pic>
        <p:pic>
          <p:nvPicPr>
            <p:cNvPr id="69" name="Picture 68">
              <a:extLst>
                <a:ext uri="{FF2B5EF4-FFF2-40B4-BE49-F238E27FC236}">
                  <a16:creationId xmlns:a16="http://schemas.microsoft.com/office/drawing/2014/main" id="{593865D4-7D60-40B3-A202-409919747657}"/>
                </a:ext>
              </a:extLst>
            </p:cNvPr>
            <p:cNvPicPr>
              <a:picLocks noChangeAspect="1"/>
            </p:cNvPicPr>
            <p:nvPr/>
          </p:nvPicPr>
          <p:blipFill rotWithShape="1">
            <a:blip r:embed="rId19">
              <a:extLst>
                <a:ext uri="{28A0092B-C50C-407E-A947-70E740481C1C}">
                  <a14:useLocalDpi xmlns:a14="http://schemas.microsoft.com/office/drawing/2010/main" val="0"/>
                </a:ext>
              </a:extLst>
            </a:blip>
            <a:srcRect t="6340" b="7908"/>
            <a:stretch/>
          </p:blipFill>
          <p:spPr>
            <a:xfrm>
              <a:off x="5532849" y="1532965"/>
              <a:ext cx="982265" cy="583986"/>
            </a:xfrm>
            <a:prstGeom prst="rect">
              <a:avLst/>
            </a:prstGeom>
            <a:solidFill>
              <a:schemeClr val="bg1">
                <a:alpha val="82000"/>
              </a:schemeClr>
            </a:solidFill>
          </p:spPr>
        </p:pic>
        <p:pic>
          <p:nvPicPr>
            <p:cNvPr id="70" name="Picture 69">
              <a:extLst>
                <a:ext uri="{FF2B5EF4-FFF2-40B4-BE49-F238E27FC236}">
                  <a16:creationId xmlns:a16="http://schemas.microsoft.com/office/drawing/2014/main" id="{381E2FF8-90AD-4DF6-B79F-FF79A691FC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58550" y="2422166"/>
              <a:ext cx="1586348" cy="351292"/>
            </a:xfrm>
            <a:prstGeom prst="rect">
              <a:avLst/>
            </a:prstGeom>
          </p:spPr>
        </p:pic>
        <p:pic>
          <p:nvPicPr>
            <p:cNvPr id="71" name="Picture 70">
              <a:extLst>
                <a:ext uri="{FF2B5EF4-FFF2-40B4-BE49-F238E27FC236}">
                  <a16:creationId xmlns:a16="http://schemas.microsoft.com/office/drawing/2014/main" id="{F9F18627-24B4-46DD-8026-443A16CA38B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4033" t="3397" r="5147" b="3986"/>
            <a:stretch/>
          </p:blipFill>
          <p:spPr>
            <a:xfrm>
              <a:off x="5474169" y="761348"/>
              <a:ext cx="595076" cy="642682"/>
            </a:xfrm>
            <a:prstGeom prst="rect">
              <a:avLst/>
            </a:prstGeom>
          </p:spPr>
        </p:pic>
        <p:pic>
          <p:nvPicPr>
            <p:cNvPr id="72" name="Picture 71">
              <a:extLst>
                <a:ext uri="{FF2B5EF4-FFF2-40B4-BE49-F238E27FC236}">
                  <a16:creationId xmlns:a16="http://schemas.microsoft.com/office/drawing/2014/main" id="{6E1E00A4-0310-45A1-AD46-1D46BD405D7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13793" y="782974"/>
              <a:ext cx="642114" cy="616878"/>
            </a:xfrm>
            <a:prstGeom prst="rect">
              <a:avLst/>
            </a:prstGeom>
          </p:spPr>
        </p:pic>
        <p:pic>
          <p:nvPicPr>
            <p:cNvPr id="73" name="Picture 72">
              <a:extLst>
                <a:ext uri="{FF2B5EF4-FFF2-40B4-BE49-F238E27FC236}">
                  <a16:creationId xmlns:a16="http://schemas.microsoft.com/office/drawing/2014/main" id="{D44740AC-4677-4503-8E9D-000EDEE398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247846" y="778657"/>
              <a:ext cx="618340" cy="618340"/>
            </a:xfrm>
            <a:prstGeom prst="rect">
              <a:avLst/>
            </a:prstGeom>
          </p:spPr>
        </p:pic>
        <p:pic>
          <p:nvPicPr>
            <p:cNvPr id="74" name="Picture 73">
              <a:extLst>
                <a:ext uri="{FF2B5EF4-FFF2-40B4-BE49-F238E27FC236}">
                  <a16:creationId xmlns:a16="http://schemas.microsoft.com/office/drawing/2014/main" id="{49FE9A22-17E1-49C6-9947-A97C4E57503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48508" y="903886"/>
              <a:ext cx="1101646" cy="380005"/>
            </a:xfrm>
            <a:prstGeom prst="rect">
              <a:avLst/>
            </a:prstGeom>
          </p:spPr>
        </p:pic>
        <p:pic>
          <p:nvPicPr>
            <p:cNvPr id="75" name="Picture 74">
              <a:extLst>
                <a:ext uri="{FF2B5EF4-FFF2-40B4-BE49-F238E27FC236}">
                  <a16:creationId xmlns:a16="http://schemas.microsoft.com/office/drawing/2014/main" id="{BF88F83F-8F9E-440A-8707-A082F4C9C3C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837009" y="839136"/>
              <a:ext cx="396342" cy="402701"/>
            </a:xfrm>
            <a:prstGeom prst="rect">
              <a:avLst/>
            </a:prstGeom>
          </p:spPr>
        </p:pic>
        <p:pic>
          <p:nvPicPr>
            <p:cNvPr id="76" name="Picture 75">
              <a:extLst>
                <a:ext uri="{FF2B5EF4-FFF2-40B4-BE49-F238E27FC236}">
                  <a16:creationId xmlns:a16="http://schemas.microsoft.com/office/drawing/2014/main" id="{86599406-0AE3-4091-898C-B5CEDEA8A90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52530" y="777298"/>
              <a:ext cx="623933" cy="623933"/>
            </a:xfrm>
            <a:prstGeom prst="rect">
              <a:avLst/>
            </a:prstGeom>
          </p:spPr>
        </p:pic>
      </p:grpSp>
    </p:spTree>
    <p:extLst>
      <p:ext uri="{BB962C8B-B14F-4D97-AF65-F5344CB8AC3E}">
        <p14:creationId xmlns:p14="http://schemas.microsoft.com/office/powerpoint/2010/main" val="22733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NPRCH_topo.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1672385" y="418007"/>
            <a:ext cx="6078076" cy="64399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1492" y="1447800"/>
            <a:ext cx="1492193" cy="55226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6340" b="7908"/>
          <a:stretch/>
        </p:blipFill>
        <p:spPr>
          <a:xfrm>
            <a:off x="5532849" y="1532965"/>
            <a:ext cx="982265" cy="583986"/>
          </a:xfrm>
          <a:prstGeom prst="rect">
            <a:avLst/>
          </a:prstGeom>
          <a:solidFill>
            <a:schemeClr val="bg1">
              <a:alpha val="82000"/>
            </a:schemeClr>
          </a:solidFill>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550" y="2422166"/>
            <a:ext cx="1586348" cy="351292"/>
          </a:xfrm>
          <a:prstGeom prst="rect">
            <a:avLst/>
          </a:prstGeom>
        </p:spPr>
      </p:pic>
      <p:sp>
        <p:nvSpPr>
          <p:cNvPr id="28" name="Curved Right Arrow 27"/>
          <p:cNvSpPr/>
          <p:nvPr/>
        </p:nvSpPr>
        <p:spPr>
          <a:xfrm rot="17869368">
            <a:off x="2364010" y="4568125"/>
            <a:ext cx="654050" cy="19959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oup 41"/>
          <p:cNvGrpSpPr/>
          <p:nvPr/>
        </p:nvGrpSpPr>
        <p:grpSpPr>
          <a:xfrm>
            <a:off x="4965701" y="1305346"/>
            <a:ext cx="2734816" cy="3366471"/>
            <a:chOff x="6620933" y="1305345"/>
            <a:chExt cx="3646421" cy="3366471"/>
          </a:xfrm>
        </p:grpSpPr>
        <p:sp>
          <p:nvSpPr>
            <p:cNvPr id="34" name="Freeform 33"/>
            <p:cNvSpPr/>
            <p:nvPr/>
          </p:nvSpPr>
          <p:spPr>
            <a:xfrm>
              <a:off x="6620933" y="1447799"/>
              <a:ext cx="1456267" cy="3175001"/>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76200">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34"/>
            <p:cNvSpPr/>
            <p:nvPr/>
          </p:nvSpPr>
          <p:spPr>
            <a:xfrm>
              <a:off x="8039514" y="2152436"/>
              <a:ext cx="210467" cy="2468738"/>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76200">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35"/>
            <p:cNvSpPr/>
            <p:nvPr/>
          </p:nvSpPr>
          <p:spPr>
            <a:xfrm flipH="1">
              <a:off x="8497652" y="1305345"/>
              <a:ext cx="331549" cy="3347924"/>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76200">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36"/>
            <p:cNvSpPr/>
            <p:nvPr/>
          </p:nvSpPr>
          <p:spPr>
            <a:xfrm flipH="1">
              <a:off x="8647264" y="2032000"/>
              <a:ext cx="769318" cy="2632951"/>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76200">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flipH="1">
              <a:off x="8829201" y="2825659"/>
              <a:ext cx="1438153" cy="1846157"/>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76200">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Curved Right Arrow 40"/>
          <p:cNvSpPr/>
          <p:nvPr/>
        </p:nvSpPr>
        <p:spPr>
          <a:xfrm rot="8217611">
            <a:off x="3856723" y="2793663"/>
            <a:ext cx="692811" cy="2221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4033" t="3397" r="5147" b="3986"/>
          <a:stretch/>
        </p:blipFill>
        <p:spPr>
          <a:xfrm>
            <a:off x="5474169" y="761348"/>
            <a:ext cx="595076" cy="642682"/>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3793" y="782974"/>
            <a:ext cx="642114" cy="616878"/>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7846" y="778657"/>
            <a:ext cx="618340" cy="618340"/>
          </a:xfrm>
          <a:prstGeom prst="rect">
            <a:avLst/>
          </a:prstGeom>
        </p:spPr>
      </p:pic>
      <p:sp>
        <p:nvSpPr>
          <p:cNvPr id="7" name="10-Point Star 6"/>
          <p:cNvSpPr/>
          <p:nvPr/>
        </p:nvSpPr>
        <p:spPr>
          <a:xfrm>
            <a:off x="2495092" y="5518726"/>
            <a:ext cx="195943" cy="203627"/>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10-Point Star 47"/>
          <p:cNvSpPr/>
          <p:nvPr/>
        </p:nvSpPr>
        <p:spPr>
          <a:xfrm>
            <a:off x="6224687" y="4722629"/>
            <a:ext cx="195943" cy="203627"/>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10-Point Star 51"/>
          <p:cNvSpPr/>
          <p:nvPr/>
        </p:nvSpPr>
        <p:spPr>
          <a:xfrm>
            <a:off x="4206368" y="3950949"/>
            <a:ext cx="195943" cy="203627"/>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20917693" flipH="1">
            <a:off x="3348706" y="1945588"/>
            <a:ext cx="1416616" cy="528617"/>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63500">
            <a:solidFill>
              <a:srgbClr val="41719C"/>
            </a:solidFill>
            <a:headEnd type="stealth"/>
            <a:tailEnd type="stealth"/>
          </a:ln>
          <a:effectLst>
            <a:glow rad="12700">
              <a:schemeClr val="accent5">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55"/>
          <p:cNvSpPr/>
          <p:nvPr/>
        </p:nvSpPr>
        <p:spPr>
          <a:xfrm rot="20917693" flipH="1">
            <a:off x="3337955" y="2394219"/>
            <a:ext cx="1478277" cy="512331"/>
          </a:xfrm>
          <a:custGeom>
            <a:avLst/>
            <a:gdLst>
              <a:gd name="connsiteX0" fmla="*/ 1608667 w 1608667"/>
              <a:gd name="connsiteY0" fmla="*/ 3674533 h 3674533"/>
              <a:gd name="connsiteX1" fmla="*/ 1193800 w 1608667"/>
              <a:gd name="connsiteY1" fmla="*/ 2116666 h 3674533"/>
              <a:gd name="connsiteX2" fmla="*/ 321734 w 1608667"/>
              <a:gd name="connsiteY2" fmla="*/ 1278466 h 3674533"/>
              <a:gd name="connsiteX3" fmla="*/ 59267 w 1608667"/>
              <a:gd name="connsiteY3" fmla="*/ 228600 h 3674533"/>
              <a:gd name="connsiteX4" fmla="*/ 0 w 1608667"/>
              <a:gd name="connsiteY4" fmla="*/ 0 h 367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667" h="3674533">
                <a:moveTo>
                  <a:pt x="1608667" y="3674533"/>
                </a:moveTo>
                <a:cubicBezTo>
                  <a:pt x="1508478" y="3095271"/>
                  <a:pt x="1408289" y="2516010"/>
                  <a:pt x="1193800" y="2116666"/>
                </a:cubicBezTo>
                <a:cubicBezTo>
                  <a:pt x="979311" y="1717322"/>
                  <a:pt x="510823" y="1593144"/>
                  <a:pt x="321734" y="1278466"/>
                </a:cubicBezTo>
                <a:cubicBezTo>
                  <a:pt x="132645" y="963788"/>
                  <a:pt x="112889" y="441678"/>
                  <a:pt x="59267" y="228600"/>
                </a:cubicBezTo>
                <a:cubicBezTo>
                  <a:pt x="5645" y="15522"/>
                  <a:pt x="2822" y="7761"/>
                  <a:pt x="0" y="0"/>
                </a:cubicBezTo>
              </a:path>
            </a:pathLst>
          </a:custGeom>
          <a:noFill/>
          <a:ln w="63500">
            <a:solidFill>
              <a:srgbClr val="41719C"/>
            </a:solidFill>
            <a:headEnd type="stealth"/>
            <a:tailEnd type="stealth"/>
          </a:ln>
          <a:effectLst>
            <a:glow rad="12700">
              <a:schemeClr val="accent5">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8508" y="903886"/>
            <a:ext cx="1101646" cy="380005"/>
          </a:xfrm>
          <a:prstGeom prst="rect">
            <a:avLst/>
          </a:prstGeom>
        </p:spPr>
      </p:pic>
      <p:sp>
        <p:nvSpPr>
          <p:cNvPr id="13" name="Cloud 12"/>
          <p:cNvSpPr/>
          <p:nvPr/>
        </p:nvSpPr>
        <p:spPr>
          <a:xfrm>
            <a:off x="1918925" y="2190857"/>
            <a:ext cx="337808" cy="241139"/>
          </a:xfrm>
          <a:prstGeom prst="cloud">
            <a:avLst/>
          </a:prstGeom>
          <a:solidFill>
            <a:srgbClr val="FEFEF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7009" y="839136"/>
            <a:ext cx="396342" cy="40270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2530" y="777298"/>
            <a:ext cx="623933" cy="623933"/>
          </a:xfrm>
          <a:prstGeom prst="rect">
            <a:avLst/>
          </a:prstGeom>
        </p:spPr>
      </p:pic>
      <p:grpSp>
        <p:nvGrpSpPr>
          <p:cNvPr id="2" name="Group 1"/>
          <p:cNvGrpSpPr/>
          <p:nvPr/>
        </p:nvGrpSpPr>
        <p:grpSpPr>
          <a:xfrm>
            <a:off x="530453" y="1605873"/>
            <a:ext cx="2506577" cy="3116756"/>
            <a:chOff x="1518495" y="2506706"/>
            <a:chExt cx="2506577" cy="3116756"/>
          </a:xfrm>
        </p:grpSpPr>
        <p:pic>
          <p:nvPicPr>
            <p:cNvPr id="6"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l="24528" t="24403" r="27925" b="13459"/>
            <a:stretch/>
          </p:blipFill>
          <p:spPr>
            <a:xfrm flipH="1">
              <a:off x="1518495" y="2506706"/>
              <a:ext cx="2506576" cy="2472178"/>
            </a:xfrm>
            <a:prstGeom prst="rect">
              <a:avLst/>
            </a:prstGeom>
          </p:spPr>
        </p:pic>
        <p:sp>
          <p:nvSpPr>
            <p:cNvPr id="47" name="TextBox 46"/>
            <p:cNvSpPr txBox="1"/>
            <p:nvPr/>
          </p:nvSpPr>
          <p:spPr>
            <a:xfrm>
              <a:off x="1518496" y="4977131"/>
              <a:ext cx="2506576" cy="646331"/>
            </a:xfrm>
            <a:prstGeom prst="rect">
              <a:avLst/>
            </a:prstGeom>
            <a:solidFill>
              <a:schemeClr val="bg1">
                <a:lumMod val="8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Working-Land Managers &amp; Service Providers</a:t>
              </a:r>
            </a:p>
          </p:txBody>
        </p:sp>
      </p:grpSp>
      <p:sp>
        <p:nvSpPr>
          <p:cNvPr id="51" name="10-Point Star 50"/>
          <p:cNvSpPr/>
          <p:nvPr/>
        </p:nvSpPr>
        <p:spPr>
          <a:xfrm>
            <a:off x="3967172" y="2304650"/>
            <a:ext cx="195943" cy="203627"/>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6827042" y="5163988"/>
            <a:ext cx="2142022" cy="1328023"/>
          </a:xfrm>
          <a:prstGeom prst="round2DiagRect">
            <a:avLst/>
          </a:prstGeom>
          <a:solidFill>
            <a:schemeClr val="accent1">
              <a:lumMod val="40000"/>
              <a:lumOff val="6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61"/>
                </a:solidFill>
                <a:effectLst/>
                <a:uLnTx/>
                <a:uFillTx/>
                <a:latin typeface="Georgia"/>
                <a:ea typeface="+mn-ea"/>
                <a:cs typeface="Georgia"/>
              </a:rPr>
              <a:t>Networks &amp; Partnerships are the Key!</a:t>
            </a:r>
          </a:p>
        </p:txBody>
      </p:sp>
      <p:grpSp>
        <p:nvGrpSpPr>
          <p:cNvPr id="15" name="Group 14"/>
          <p:cNvGrpSpPr/>
          <p:nvPr/>
        </p:nvGrpSpPr>
        <p:grpSpPr>
          <a:xfrm>
            <a:off x="3652280" y="5038432"/>
            <a:ext cx="2968527" cy="1634605"/>
            <a:chOff x="5532385" y="4991926"/>
            <a:chExt cx="2545743" cy="1463051"/>
          </a:xfrm>
        </p:grpSpPr>
        <p:sp>
          <p:nvSpPr>
            <p:cNvPr id="9" name="Rectangle 8"/>
            <p:cNvSpPr/>
            <p:nvPr/>
          </p:nvSpPr>
          <p:spPr>
            <a:xfrm>
              <a:off x="5545240" y="5304976"/>
              <a:ext cx="2532888" cy="705924"/>
            </a:xfrm>
            <a:prstGeom prst="rect">
              <a:avLst/>
            </a:prstGeom>
            <a:solidFill>
              <a:srgbClr val="BB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p:cNvGrpSpPr/>
            <p:nvPr/>
          </p:nvGrpSpPr>
          <p:grpSpPr>
            <a:xfrm>
              <a:off x="5545240" y="5316041"/>
              <a:ext cx="2532888" cy="1138936"/>
              <a:chOff x="5822113" y="4150537"/>
              <a:chExt cx="3377184" cy="1393508"/>
            </a:xfrm>
            <a:solidFill>
              <a:srgbClr val="BBB8B8"/>
            </a:solidFill>
          </p:grpSpPr>
          <p:pic>
            <p:nvPicPr>
              <p:cNvPr id="18" name="Picture 17"/>
              <p:cNvPicPr>
                <a:picLocks noChangeAspect="1"/>
              </p:cNvPicPr>
              <p:nvPr/>
            </p:nvPicPr>
            <p:blipFill rotWithShape="1">
              <a:blip r:embed="rId14" cstate="print">
                <a:extLst>
                  <a:ext uri="{28A0092B-C50C-407E-A947-70E740481C1C}">
                    <a14:useLocalDpi xmlns:a14="http://schemas.microsoft.com/office/drawing/2010/main" val="0"/>
                  </a:ext>
                </a:extLst>
              </a:blip>
              <a:srcRect l="35819" t="15386" r="34230" b="46290"/>
              <a:stretch/>
            </p:blipFill>
            <p:spPr>
              <a:xfrm>
                <a:off x="7608973" y="4160504"/>
                <a:ext cx="708236" cy="863316"/>
              </a:xfrm>
              <a:prstGeom prst="rect">
                <a:avLst/>
              </a:prstGeom>
              <a:grpFill/>
            </p:spPr>
          </p:pic>
          <p:pic>
            <p:nvPicPr>
              <p:cNvPr id="19" name="Picture 18"/>
              <p:cNvPicPr>
                <a:picLocks noChangeAspect="1"/>
              </p:cNvPicPr>
              <p:nvPr/>
            </p:nvPicPr>
            <p:blipFill rotWithShape="1">
              <a:blip r:embed="rId15" cstate="print">
                <a:extLst>
                  <a:ext uri="{28A0092B-C50C-407E-A947-70E740481C1C}">
                    <a14:useLocalDpi xmlns:a14="http://schemas.microsoft.com/office/drawing/2010/main" val="0"/>
                  </a:ext>
                </a:extLst>
              </a:blip>
              <a:srcRect t="-1" b="6521"/>
              <a:stretch/>
            </p:blipFill>
            <p:spPr>
              <a:xfrm>
                <a:off x="8538185" y="4160504"/>
                <a:ext cx="657239" cy="863316"/>
              </a:xfrm>
              <a:prstGeom prst="rect">
                <a:avLst/>
              </a:prstGeom>
              <a:grpFill/>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13785" y="4150537"/>
                <a:ext cx="673647" cy="863316"/>
              </a:xfrm>
              <a:prstGeom prst="rect">
                <a:avLst/>
              </a:prstGeom>
              <a:grpFill/>
            </p:spPr>
          </p:pic>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27237" y="4162129"/>
                <a:ext cx="676176" cy="863316"/>
              </a:xfrm>
              <a:prstGeom prst="rect">
                <a:avLst/>
              </a:prstGeom>
              <a:grpFill/>
            </p:spPr>
          </p:pic>
          <p:pic>
            <p:nvPicPr>
              <p:cNvPr id="20" name="Picture 19"/>
              <p:cNvPicPr>
                <a:picLocks noChangeAspect="1"/>
              </p:cNvPicPr>
              <p:nvPr/>
            </p:nvPicPr>
            <p:blipFill>
              <a:blip r:embed="rId18" cstate="print">
                <a:lum bright="7000"/>
                <a:extLst>
                  <a:ext uri="{28A0092B-C50C-407E-A947-70E740481C1C}">
                    <a14:useLocalDpi xmlns:a14="http://schemas.microsoft.com/office/drawing/2010/main" val="0"/>
                  </a:ext>
                </a:extLst>
              </a:blip>
              <a:stretch>
                <a:fillRect/>
              </a:stretch>
            </p:blipFill>
            <p:spPr>
              <a:xfrm>
                <a:off x="5822113" y="5005411"/>
                <a:ext cx="3377184" cy="538634"/>
              </a:xfrm>
              <a:prstGeom prst="rect">
                <a:avLst/>
              </a:prstGeom>
              <a:grpFill/>
            </p:spPr>
          </p:pic>
        </p:gr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32385" y="4991926"/>
              <a:ext cx="2533825" cy="333012"/>
            </a:xfrm>
            <a:prstGeom prst="rect">
              <a:avLst/>
            </a:prstGeom>
            <a:solidFill>
              <a:schemeClr val="bg1"/>
            </a:solidFill>
          </p:spPr>
        </p:pic>
      </p:grpSp>
      <p:pic>
        <p:nvPicPr>
          <p:cNvPr id="4" name="Picture 3">
            <a:extLst>
              <a:ext uri="{FF2B5EF4-FFF2-40B4-BE49-F238E27FC236}">
                <a16:creationId xmlns:a16="http://schemas.microsoft.com/office/drawing/2014/main" id="{DFB75398-9D9C-4946-BE67-C249B1FED4A6}"/>
              </a:ext>
            </a:extLst>
          </p:cNvPr>
          <p:cNvPicPr>
            <a:picLocks noChangeAspect="1"/>
          </p:cNvPicPr>
          <p:nvPr/>
        </p:nvPicPr>
        <p:blipFill rotWithShape="1">
          <a:blip r:embed="rId20">
            <a:extLst>
              <a:ext uri="{28A0092B-C50C-407E-A947-70E740481C1C}">
                <a14:useLocalDpi xmlns:a14="http://schemas.microsoft.com/office/drawing/2010/main" val="0"/>
              </a:ext>
            </a:extLst>
          </a:blip>
          <a:srcRect l="25200" t="5736" r="27046" b="59315"/>
          <a:stretch/>
        </p:blipFill>
        <p:spPr>
          <a:xfrm>
            <a:off x="40397" y="4778857"/>
            <a:ext cx="799444" cy="803104"/>
          </a:xfrm>
          <a:prstGeom prst="rect">
            <a:avLst/>
          </a:prstGeom>
        </p:spPr>
      </p:pic>
      <p:pic>
        <p:nvPicPr>
          <p:cNvPr id="14" name="Picture 13">
            <a:extLst>
              <a:ext uri="{FF2B5EF4-FFF2-40B4-BE49-F238E27FC236}">
                <a16:creationId xmlns:a16="http://schemas.microsoft.com/office/drawing/2014/main" id="{1941BDD5-57B4-4EAF-A81F-4104573BEEC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0991" r="49469"/>
          <a:stretch/>
        </p:blipFill>
        <p:spPr>
          <a:xfrm>
            <a:off x="1243383" y="1136945"/>
            <a:ext cx="983728" cy="424650"/>
          </a:xfrm>
          <a:prstGeom prst="rect">
            <a:avLst/>
          </a:prstGeom>
        </p:spPr>
      </p:pic>
      <p:pic>
        <p:nvPicPr>
          <p:cNvPr id="24" name="Picture 23">
            <a:extLst>
              <a:ext uri="{FF2B5EF4-FFF2-40B4-BE49-F238E27FC236}">
                <a16:creationId xmlns:a16="http://schemas.microsoft.com/office/drawing/2014/main" id="{0AF562BA-4B37-4147-9C76-42984C42834C}"/>
              </a:ext>
            </a:extLst>
          </p:cNvPr>
          <p:cNvPicPr>
            <a:picLocks noChangeAspect="1"/>
          </p:cNvPicPr>
          <p:nvPr/>
        </p:nvPicPr>
        <p:blipFill rotWithShape="1">
          <a:blip r:embed="rId22">
            <a:extLst>
              <a:ext uri="{28A0092B-C50C-407E-A947-70E740481C1C}">
                <a14:useLocalDpi xmlns:a14="http://schemas.microsoft.com/office/drawing/2010/main" val="0"/>
              </a:ext>
            </a:extLst>
          </a:blip>
          <a:srcRect r="60021"/>
          <a:stretch/>
        </p:blipFill>
        <p:spPr>
          <a:xfrm>
            <a:off x="1000278" y="4891955"/>
            <a:ext cx="597631" cy="517698"/>
          </a:xfrm>
          <a:prstGeom prst="rect">
            <a:avLst/>
          </a:prstGeom>
        </p:spPr>
      </p:pic>
      <p:pic>
        <p:nvPicPr>
          <p:cNvPr id="30" name="Picture 29">
            <a:extLst>
              <a:ext uri="{FF2B5EF4-FFF2-40B4-BE49-F238E27FC236}">
                <a16:creationId xmlns:a16="http://schemas.microsoft.com/office/drawing/2014/main" id="{C3657869-CCCF-4F57-AE50-2D4AB74D43CD}"/>
              </a:ext>
            </a:extLst>
          </p:cNvPr>
          <p:cNvPicPr>
            <a:picLocks noChangeAspect="1"/>
          </p:cNvPicPr>
          <p:nvPr/>
        </p:nvPicPr>
        <p:blipFill rotWithShape="1">
          <a:blip r:embed="rId23">
            <a:extLst>
              <a:ext uri="{28A0092B-C50C-407E-A947-70E740481C1C}">
                <a14:useLocalDpi xmlns:a14="http://schemas.microsoft.com/office/drawing/2010/main" val="0"/>
              </a:ext>
            </a:extLst>
          </a:blip>
          <a:srcRect r="65539"/>
          <a:stretch/>
        </p:blipFill>
        <p:spPr>
          <a:xfrm>
            <a:off x="40642" y="3939946"/>
            <a:ext cx="504347" cy="811992"/>
          </a:xfrm>
          <a:prstGeom prst="rect">
            <a:avLst/>
          </a:prstGeom>
        </p:spPr>
      </p:pic>
      <p:pic>
        <p:nvPicPr>
          <p:cNvPr id="53" name="Picture 52" descr="SDSUExtension_clipped.tiff">
            <a:extLst>
              <a:ext uri="{FF2B5EF4-FFF2-40B4-BE49-F238E27FC236}">
                <a16:creationId xmlns:a16="http://schemas.microsoft.com/office/drawing/2014/main" id="{515F1E2F-A0C1-430C-A294-48F2154408B0}"/>
              </a:ext>
            </a:extLst>
          </p:cNvPr>
          <p:cNvPicPr>
            <a:picLocks noChangeAspect="1"/>
          </p:cNvPicPr>
          <p:nvPr/>
        </p:nvPicPr>
        <p:blipFill rotWithShape="1">
          <a:blip r:embed="rId24">
            <a:extLst>
              <a:ext uri="{28A0092B-C50C-407E-A947-70E740481C1C}">
                <a14:useLocalDpi xmlns:a14="http://schemas.microsoft.com/office/drawing/2010/main" val="0"/>
              </a:ext>
            </a:extLst>
          </a:blip>
          <a:srcRect l="55055" b="39782"/>
          <a:stretch/>
        </p:blipFill>
        <p:spPr>
          <a:xfrm>
            <a:off x="2313659" y="1079156"/>
            <a:ext cx="703511" cy="482439"/>
          </a:xfrm>
          <a:prstGeom prst="rect">
            <a:avLst/>
          </a:prstGeom>
        </p:spPr>
      </p:pic>
      <p:pic>
        <p:nvPicPr>
          <p:cNvPr id="54" name="Picture 53" descr="MSU Extension logo.jpeg">
            <a:extLst>
              <a:ext uri="{FF2B5EF4-FFF2-40B4-BE49-F238E27FC236}">
                <a16:creationId xmlns:a16="http://schemas.microsoft.com/office/drawing/2014/main" id="{525BDB9D-488D-466C-81F0-BACEAD89245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9522" t="-1" r="20132" b="51267"/>
          <a:stretch/>
        </p:blipFill>
        <p:spPr>
          <a:xfrm>
            <a:off x="525088" y="1096910"/>
            <a:ext cx="688025" cy="483556"/>
          </a:xfrm>
          <a:prstGeom prst="rect">
            <a:avLst/>
          </a:prstGeom>
        </p:spPr>
      </p:pic>
      <p:pic>
        <p:nvPicPr>
          <p:cNvPr id="57" name="Picture 56">
            <a:extLst>
              <a:ext uri="{FF2B5EF4-FFF2-40B4-BE49-F238E27FC236}">
                <a16:creationId xmlns:a16="http://schemas.microsoft.com/office/drawing/2014/main" id="{D4E753F8-ED7F-4F4D-AF86-B0D7F209F92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17605" b="15234"/>
          <a:stretch/>
        </p:blipFill>
        <p:spPr>
          <a:xfrm>
            <a:off x="40396" y="30853"/>
            <a:ext cx="1153775" cy="811992"/>
          </a:xfrm>
          <a:prstGeom prst="rect">
            <a:avLst/>
          </a:prstGeom>
        </p:spPr>
      </p:pic>
      <p:sp>
        <p:nvSpPr>
          <p:cNvPr id="60" name="TextBox 59">
            <a:extLst>
              <a:ext uri="{FF2B5EF4-FFF2-40B4-BE49-F238E27FC236}">
                <a16:creationId xmlns:a16="http://schemas.microsoft.com/office/drawing/2014/main" id="{290E1594-3A39-4976-BBEC-9686F61CBC8A}"/>
              </a:ext>
            </a:extLst>
          </p:cNvPr>
          <p:cNvSpPr txBox="1"/>
          <p:nvPr/>
        </p:nvSpPr>
        <p:spPr>
          <a:xfrm>
            <a:off x="848623" y="0"/>
            <a:ext cx="8287064" cy="64633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61"/>
                </a:solidFill>
                <a:latin typeface="Arial" panose="020B0604020202020204" pitchFamily="34" charset="0"/>
                <a:cs typeface="Arial" panose="020B0604020202020204" pitchFamily="34" charset="0"/>
              </a:rPr>
              <a:t>How does NP </a:t>
            </a:r>
            <a:r>
              <a:rPr kumimoji="0" lang="en-US" sz="3600" b="1" i="0" u="none" strike="noStrike" kern="1200" cap="none" spc="0" normalizeH="0" baseline="0" noProof="0" dirty="0">
                <a:ln>
                  <a:noFill/>
                </a:ln>
                <a:solidFill>
                  <a:srgbClr val="000061"/>
                </a:solidFill>
                <a:effectLst/>
                <a:uLnTx/>
                <a:uFillTx/>
                <a:latin typeface="Arial" panose="020B0604020202020204" pitchFamily="34" charset="0"/>
                <a:cs typeface="Arial" panose="020B0604020202020204" pitchFamily="34" charset="0"/>
              </a:rPr>
              <a:t>Climate Hub work?</a:t>
            </a:r>
          </a:p>
        </p:txBody>
      </p:sp>
    </p:spTree>
    <p:extLst>
      <p:ext uri="{BB962C8B-B14F-4D97-AF65-F5344CB8AC3E}">
        <p14:creationId xmlns:p14="http://schemas.microsoft.com/office/powerpoint/2010/main" val="22239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up)">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500"/>
                                        <p:tgtEl>
                                          <p:spTgt spid="4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barn(outHorizontal)">
                                      <p:cBhvr>
                                        <p:cTn id="36" dur="500"/>
                                        <p:tgtEl>
                                          <p:spTgt spid="56"/>
                                        </p:tgtEl>
                                      </p:cBhvr>
                                    </p:animEffect>
                                  </p:childTnLst>
                                </p:cTn>
                              </p:par>
                              <p:par>
                                <p:cTn id="37" presetID="16" presetClass="entr" presetSubtype="42"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outHorizontal)">
                                      <p:cBhvr>
                                        <p:cTn id="39" dur="500"/>
                                        <p:tgtEl>
                                          <p:spTgt spid="5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500"/>
                                        <p:tgtEl>
                                          <p:spTgt spid="51"/>
                                        </p:tgtEl>
                                      </p:cBhvr>
                                    </p:animEffect>
                                  </p:childTnLst>
                                </p:cTn>
                              </p:par>
                            </p:childTnLst>
                          </p:cTn>
                        </p:par>
                        <p:par>
                          <p:cTn id="43" fill="hold">
                            <p:stCondLst>
                              <p:cond delay="500"/>
                            </p:stCondLst>
                            <p:childTnLst>
                              <p:par>
                                <p:cTn id="44" presetID="42" presetClass="entr" presetSubtype="0" fill="hold" grpId="0" nodeType="afterEffect">
                                  <p:stCondLst>
                                    <p:cond delay="50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1000"/>
                                        <p:tgtEl>
                                          <p:spTgt spid="58"/>
                                        </p:tgtEl>
                                      </p:cBhvr>
                                    </p:animEffect>
                                    <p:anim calcmode="lin" valueType="num">
                                      <p:cBhvr>
                                        <p:cTn id="47" dur="1000" fill="hold"/>
                                        <p:tgtEl>
                                          <p:spTgt spid="58"/>
                                        </p:tgtEl>
                                        <p:attrNameLst>
                                          <p:attrName>ppt_x</p:attrName>
                                        </p:attrNameLst>
                                      </p:cBhvr>
                                      <p:tavLst>
                                        <p:tav tm="0">
                                          <p:val>
                                            <p:strVal val="#ppt_x"/>
                                          </p:val>
                                        </p:tav>
                                        <p:tav tm="100000">
                                          <p:val>
                                            <p:strVal val="#ppt_x"/>
                                          </p:val>
                                        </p:tav>
                                      </p:tavLst>
                                    </p:anim>
                                    <p:anim calcmode="lin" valueType="num">
                                      <p:cBhvr>
                                        <p:cTn id="4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1" grpId="0" animBg="1"/>
      <p:bldP spid="7" grpId="0" animBg="1"/>
      <p:bldP spid="48" grpId="0" animBg="1"/>
      <p:bldP spid="52" grpId="0" animBg="1"/>
      <p:bldP spid="55" grpId="0" animBg="1"/>
      <p:bldP spid="56" grpId="0" animBg="1"/>
      <p:bldP spid="51"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8AD526-C036-4582-8F00-3686055E8D72}"/>
              </a:ext>
            </a:extLst>
          </p:cNvPr>
          <p:cNvSpPr>
            <a:spLocks noGrp="1"/>
          </p:cNvSpPr>
          <p:nvPr>
            <p:ph type="title" idx="4294967295"/>
          </p:nvPr>
        </p:nvSpPr>
        <p:spPr>
          <a:xfrm>
            <a:off x="0" y="2105247"/>
            <a:ext cx="9144000" cy="1977655"/>
          </a:xfrm>
        </p:spPr>
        <p:txBody>
          <a:bodyPr>
            <a:normAutofit/>
          </a:bodyPr>
          <a:lstStyle/>
          <a:p>
            <a:pPr algn="ctr"/>
            <a:r>
              <a:rPr lang="en-US" sz="4400" b="1" dirty="0">
                <a:solidFill>
                  <a:srgbClr val="02631C"/>
                </a:solidFill>
              </a:rPr>
              <a:t>Tool Development &amp; </a:t>
            </a:r>
            <a:br>
              <a:rPr lang="en-US" sz="4400" b="1" dirty="0">
                <a:solidFill>
                  <a:srgbClr val="02631C"/>
                </a:solidFill>
              </a:rPr>
            </a:br>
            <a:r>
              <a:rPr lang="en-US" sz="4400" b="1" dirty="0">
                <a:solidFill>
                  <a:srgbClr val="02631C"/>
                </a:solidFill>
              </a:rPr>
              <a:t>Technology Transfer</a:t>
            </a:r>
          </a:p>
        </p:txBody>
      </p:sp>
    </p:spTree>
    <p:extLst>
      <p:ext uri="{BB962C8B-B14F-4D97-AF65-F5344CB8AC3E}">
        <p14:creationId xmlns:p14="http://schemas.microsoft.com/office/powerpoint/2010/main" val="13532445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46736" y="1800493"/>
            <a:ext cx="3362219" cy="4351338"/>
          </a:xfrm>
        </p:spPr>
      </p:pic>
      <p:sp>
        <p:nvSpPr>
          <p:cNvPr id="4" name="TextBox 3"/>
          <p:cNvSpPr txBox="1"/>
          <p:nvPr/>
        </p:nvSpPr>
        <p:spPr>
          <a:xfrm>
            <a:off x="0" y="-30777"/>
            <a:ext cx="9144000" cy="1261884"/>
          </a:xfrm>
          <a:prstGeom prst="rect">
            <a:avLst/>
          </a:prstGeom>
          <a:solidFill>
            <a:srgbClr val="BDD7EE"/>
          </a:solidFill>
        </p:spPr>
        <p:style>
          <a:lnRef idx="1">
            <a:schemeClr val="dk1"/>
          </a:lnRef>
          <a:fillRef idx="2">
            <a:schemeClr val="dk1"/>
          </a:fillRef>
          <a:effectRef idx="1">
            <a:schemeClr val="dk1"/>
          </a:effectRef>
          <a:fontRef idx="minor">
            <a:schemeClr val="dk1"/>
          </a:fontRef>
        </p:style>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Georgia"/>
              <a:ea typeface="+mn-ea"/>
              <a:cs typeface="Georgia"/>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j-lt"/>
                <a:ea typeface="+mn-ea"/>
                <a:cs typeface="Georgia"/>
              </a:rPr>
              <a:t>Making Weather Info </a:t>
            </a:r>
            <a:r>
              <a:rPr kumimoji="0" lang="en-US" sz="4000" b="1" i="0" u="sng" strike="noStrike" kern="1200" cap="none" spc="0" normalizeH="0" baseline="0" noProof="0" dirty="0">
                <a:ln>
                  <a:noFill/>
                </a:ln>
                <a:solidFill>
                  <a:prstClr val="black"/>
                </a:solidFill>
                <a:effectLst/>
                <a:uLnTx/>
                <a:uFillTx/>
                <a:latin typeface="+mj-lt"/>
                <a:ea typeface="+mn-ea"/>
                <a:cs typeface="Georgia"/>
                <a:sym typeface="Wingdings" panose="05000000000000000000" pitchFamily="2" charset="2"/>
              </a:rPr>
              <a:t>Usable</a:t>
            </a:r>
            <a:r>
              <a:rPr kumimoji="0" lang="en-US" sz="4000" b="1" i="0" u="none" strike="noStrike" kern="1200" cap="none" spc="0" normalizeH="0" baseline="0" noProof="0" dirty="0">
                <a:ln>
                  <a:noFill/>
                </a:ln>
                <a:solidFill>
                  <a:prstClr val="black"/>
                </a:solidFill>
                <a:effectLst/>
                <a:uLnTx/>
                <a:uFillTx/>
                <a:latin typeface="+mj-lt"/>
                <a:ea typeface="+mn-ea"/>
                <a:cs typeface="Georgia"/>
                <a:sym typeface="Wingdings" panose="05000000000000000000" pitchFamily="2" charset="2"/>
              </a:rPr>
              <a:t> for Ag</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9" name="TextBox 8"/>
          <p:cNvSpPr txBox="1"/>
          <p:nvPr/>
        </p:nvSpPr>
        <p:spPr>
          <a:xfrm>
            <a:off x="0" y="1200329"/>
            <a:ext cx="3902170" cy="120032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0000"/>
                  </a:solidFill>
                </a:ln>
                <a:solidFill>
                  <a:srgbClr val="C00000"/>
                </a:solidFill>
                <a:effectLst/>
                <a:uLnTx/>
                <a:uFillTx/>
                <a:latin typeface="Georgia"/>
                <a:ea typeface="+mn-ea"/>
                <a:cs typeface="Georgia"/>
              </a:rPr>
              <a:t>Seasonal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0000"/>
                  </a:solidFill>
                </a:ln>
                <a:solidFill>
                  <a:srgbClr val="C00000"/>
                </a:solidFill>
                <a:effectLst/>
                <a:uLnTx/>
                <a:uFillTx/>
                <a:latin typeface="Georgia"/>
                <a:ea typeface="+mn-ea"/>
                <a:cs typeface="Georgia"/>
              </a:rPr>
              <a:t>Outlook</a:t>
            </a:r>
          </a:p>
        </p:txBody>
      </p:sp>
      <p:grpSp>
        <p:nvGrpSpPr>
          <p:cNvPr id="28" name="Group 27"/>
          <p:cNvGrpSpPr/>
          <p:nvPr/>
        </p:nvGrpSpPr>
        <p:grpSpPr>
          <a:xfrm>
            <a:off x="6023351" y="6268267"/>
            <a:ext cx="1702379" cy="542653"/>
            <a:chOff x="6023351" y="6268267"/>
            <a:chExt cx="1702379" cy="54265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8890" t="8143" r="28111" b="60531"/>
            <a:stretch/>
          </p:blipFill>
          <p:spPr>
            <a:xfrm>
              <a:off x="6701085" y="6310149"/>
              <a:ext cx="500771" cy="50077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028" t="2988" r="5351" b="3821"/>
            <a:stretch/>
          </p:blipFill>
          <p:spPr>
            <a:xfrm>
              <a:off x="7201856" y="6268267"/>
              <a:ext cx="523874" cy="532855"/>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4599" t="16758" r="4827" b="18323"/>
            <a:stretch/>
          </p:blipFill>
          <p:spPr>
            <a:xfrm>
              <a:off x="6023351" y="6325145"/>
              <a:ext cx="677734" cy="485775"/>
            </a:xfrm>
            <a:prstGeom prst="rect">
              <a:avLst/>
            </a:prstGeom>
          </p:spPr>
        </p:pic>
      </p:grpSp>
      <p:grpSp>
        <p:nvGrpSpPr>
          <p:cNvPr id="10" name="Group 9"/>
          <p:cNvGrpSpPr/>
          <p:nvPr/>
        </p:nvGrpSpPr>
        <p:grpSpPr>
          <a:xfrm>
            <a:off x="533636" y="2348030"/>
            <a:ext cx="2834898" cy="4419786"/>
            <a:chOff x="1140108" y="2518328"/>
            <a:chExt cx="2864236" cy="4512255"/>
          </a:xfrm>
        </p:grpSpPr>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52480" t="86968" r="41289" b="6426"/>
            <a:stretch/>
          </p:blipFill>
          <p:spPr>
            <a:xfrm>
              <a:off x="1345139" y="6347190"/>
              <a:ext cx="692897" cy="683393"/>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65959" t="74589" r="20214" b="5484"/>
            <a:stretch/>
          </p:blipFill>
          <p:spPr>
            <a:xfrm>
              <a:off x="1140108" y="2518328"/>
              <a:ext cx="2864236" cy="3840725"/>
            </a:xfrm>
            <a:prstGeom prst="rect">
              <a:avLst/>
            </a:prstGeom>
            <a:ln>
              <a:solidFill>
                <a:schemeClr val="tx1"/>
              </a:solidFill>
            </a:ln>
          </p:spPr>
        </p:pic>
      </p:gr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50803" t="93386" r="36981" b="833"/>
          <a:stretch/>
        </p:blipFill>
        <p:spPr>
          <a:xfrm>
            <a:off x="1513059" y="6172471"/>
            <a:ext cx="1344441" cy="585819"/>
          </a:xfrm>
          <a:prstGeom prst="rect">
            <a:avLst/>
          </a:prstGeom>
        </p:spPr>
      </p:pic>
      <p:sp>
        <p:nvSpPr>
          <p:cNvPr id="11" name="Oval 10"/>
          <p:cNvSpPr/>
          <p:nvPr/>
        </p:nvSpPr>
        <p:spPr>
          <a:xfrm>
            <a:off x="876300" y="2400658"/>
            <a:ext cx="1666875" cy="30190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3478146" y="2479030"/>
            <a:ext cx="1964068"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3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IS</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this &amp; what does it </a:t>
            </a:r>
            <a:r>
              <a:rPr kumimoji="0" lang="en-US" sz="3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MEAN </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for me as a </a:t>
            </a:r>
            <a:r>
              <a:rPr kumimoji="0" lang="en-US" sz="3000" b="1" i="1" u="sng" strike="noStrike" kern="1200" cap="none" spc="0" normalizeH="0" baseline="0" noProof="0" dirty="0">
                <a:ln>
                  <a:noFill/>
                </a:ln>
                <a:solidFill>
                  <a:prstClr val="black"/>
                </a:solidFill>
                <a:effectLst/>
                <a:uLnTx/>
                <a:uFillTx/>
                <a:latin typeface="Calibri" panose="020F0502020204030204"/>
                <a:ea typeface="+mn-ea"/>
                <a:cs typeface="+mn-cs"/>
              </a:rPr>
              <a:t>rancher</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Arrow Connector 16"/>
          <p:cNvCxnSpPr/>
          <p:nvPr/>
        </p:nvCxnSpPr>
        <p:spPr>
          <a:xfrm>
            <a:off x="2543175" y="3878125"/>
            <a:ext cx="1123950" cy="0"/>
          </a:xfrm>
          <a:prstGeom prst="straightConnector1">
            <a:avLst/>
          </a:prstGeom>
          <a:ln w="66675" cap="sq">
            <a:bevel/>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5253234" y="3878125"/>
            <a:ext cx="1108984" cy="5713"/>
          </a:xfrm>
          <a:prstGeom prst="straightConnector1">
            <a:avLst/>
          </a:prstGeom>
          <a:ln w="66675" cap="sq">
            <a:bevel/>
            <a:tailEnd type="arrow"/>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5241830" y="1162193"/>
            <a:ext cx="3902170" cy="1200329"/>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44546A">
                      <a:lumMod val="40000"/>
                      <a:lumOff val="60000"/>
                    </a:srgbClr>
                  </a:solidFill>
                </a:ln>
                <a:solidFill>
                  <a:srgbClr val="0000FF"/>
                </a:solidFill>
                <a:effectLst/>
                <a:uLnTx/>
                <a:uFillTx/>
                <a:latin typeface="Georgia"/>
                <a:ea typeface="+mn-ea"/>
                <a:cs typeface="Georgia"/>
              </a:rPr>
              <a:t>“Grass-Cast”</a:t>
            </a:r>
          </a:p>
        </p:txBody>
      </p:sp>
      <p:pic>
        <p:nvPicPr>
          <p:cNvPr id="18" name="Picture 17">
            <a:extLst>
              <a:ext uri="{FF2B5EF4-FFF2-40B4-BE49-F238E27FC236}">
                <a16:creationId xmlns:a16="http://schemas.microsoft.com/office/drawing/2014/main" id="{92DF50C3-3D1F-44E0-9C58-14FD058ED40D}"/>
              </a:ext>
            </a:extLst>
          </p:cNvPr>
          <p:cNvPicPr>
            <a:picLocks noChangeAspect="1"/>
          </p:cNvPicPr>
          <p:nvPr/>
        </p:nvPicPr>
        <p:blipFill rotWithShape="1">
          <a:blip r:embed="rId8"/>
          <a:srcRect t="-2838" r="77067" b="20907"/>
          <a:stretch/>
        </p:blipFill>
        <p:spPr>
          <a:xfrm>
            <a:off x="7767657" y="6290793"/>
            <a:ext cx="584504" cy="528535"/>
          </a:xfrm>
          <a:prstGeom prst="rect">
            <a:avLst/>
          </a:prstGeom>
        </p:spPr>
      </p:pic>
    </p:spTree>
    <p:extLst>
      <p:ext uri="{BB962C8B-B14F-4D97-AF65-F5344CB8AC3E}">
        <p14:creationId xmlns:p14="http://schemas.microsoft.com/office/powerpoint/2010/main" val="84849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
            <a:ext cx="9144000" cy="1384995"/>
          </a:xfrm>
          <a:prstGeom prst="rect">
            <a:avLst/>
          </a:prstGeom>
          <a:solidFill>
            <a:srgbClr val="BDD7EE"/>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mj-lt"/>
                <a:ea typeface="+mn-ea"/>
                <a:cs typeface="Georgia"/>
              </a:rPr>
              <a:t>Grassland Productivity Forecast</a:t>
            </a:r>
            <a:r>
              <a:rPr kumimoji="0" lang="en-US" sz="4200" b="1" i="0" u="none" strike="noStrike" kern="1200" cap="none" spc="0" normalizeH="0" baseline="0" noProof="0" dirty="0">
                <a:ln>
                  <a:noFill/>
                </a:ln>
                <a:solidFill>
                  <a:prstClr val="black"/>
                </a:solidFill>
                <a:effectLst/>
                <a:uLnTx/>
                <a:uFillTx/>
                <a:latin typeface="+mj-lt"/>
                <a:ea typeface="+mn-ea"/>
                <a:cs typeface="Georgia"/>
                <a:sym typeface="Wingdings" panose="05000000000000000000" pitchFamily="2" charset="2"/>
              </a:rPr>
              <a:t>     </a:t>
            </a:r>
            <a:r>
              <a:rPr kumimoji="0" lang="en-US" sz="4200" b="1" i="0" u="none" strike="noStrike" kern="1200" cap="none" spc="0" normalizeH="0" baseline="0" noProof="0" dirty="0">
                <a:ln>
                  <a:noFill/>
                </a:ln>
                <a:solidFill>
                  <a:srgbClr val="002060"/>
                </a:solidFill>
                <a:effectLst/>
                <a:uLnTx/>
                <a:uFillTx/>
                <a:latin typeface="+mj-lt"/>
                <a:ea typeface="+mn-ea"/>
                <a:cs typeface="Georgia"/>
                <a:sym typeface="Wingdings" panose="05000000000000000000" pitchFamily="2" charset="2"/>
              </a:rPr>
              <a:t>“</a:t>
            </a:r>
            <a:r>
              <a:rPr kumimoji="0" lang="en-US" sz="4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n-ea"/>
                <a:cs typeface="Georgia"/>
              </a:rPr>
              <a:t>Grass-Cast”</a:t>
            </a:r>
          </a:p>
        </p:txBody>
      </p:sp>
      <p:sp>
        <p:nvSpPr>
          <p:cNvPr id="2" name="TextBox 1"/>
          <p:cNvSpPr txBox="1"/>
          <p:nvPr/>
        </p:nvSpPr>
        <p:spPr>
          <a:xfrm>
            <a:off x="4140486" y="1744069"/>
            <a:ext cx="4880620" cy="45243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“Based 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Georgia" panose="02040502050405020303" pitchFamily="18" charset="0"/>
                <a:ea typeface="+mn-ea"/>
                <a:cs typeface="+mn-cs"/>
              </a:rPr>
              <a:t>observed weather</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seasonal forecasts</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we expect </a:t>
            </a:r>
            <a:r>
              <a:rPr kumimoji="0" lang="en-US" sz="3200" b="1" i="0" u="none" strike="noStrike" kern="1200" cap="none" spc="0" normalizeH="0" baseline="0" noProof="0" dirty="0">
                <a:ln>
                  <a:noFill/>
                </a:ln>
                <a:solidFill>
                  <a:srgbClr val="00B050"/>
                </a:solidFill>
                <a:effectLst/>
                <a:uLnTx/>
                <a:uFillTx/>
                <a:latin typeface="Georgia" panose="02040502050405020303" pitchFamily="18" charset="0"/>
                <a:ea typeface="+mn-ea"/>
                <a:cs typeface="+mn-cs"/>
              </a:rPr>
              <a:t>grassland productivity </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in         </a:t>
            </a:r>
            <a:r>
              <a:rPr kumimoji="0" lang="en-US" sz="32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your</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county…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to be </a:t>
            </a:r>
            <a:r>
              <a:rPr kumimoji="0" lang="en-US" sz="3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X%</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en-US" sz="3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Georgia" panose="02040502050405020303" pitchFamily="18" charset="0"/>
                <a:ea typeface="+mn-ea"/>
                <a:cs typeface="+mn-cs"/>
              </a:rPr>
              <a:t>higher</a:t>
            </a:r>
            <a:r>
              <a:rPr kumimoji="0" lang="en-US" sz="3200" b="0" i="0" u="none" strike="noStrike" kern="1200" cap="none" spc="0" normalizeH="0" baseline="0" noProof="0" dirty="0">
                <a:ln>
                  <a:noFill/>
                </a:ln>
                <a:solidFill>
                  <a:srgbClr val="0000FF"/>
                </a:solidFill>
                <a:effectLst/>
                <a:uLnTx/>
                <a:uFillTx/>
                <a:latin typeface="Georgia" panose="02040502050405020303"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or </a:t>
            </a:r>
            <a:r>
              <a:rPr kumimoji="0" lang="en-US" sz="3200" b="1" i="0" u="none" strike="noStrike" kern="1200" cap="none" spc="0" normalizeH="0" baseline="0" noProof="0" dirty="0">
                <a:ln>
                  <a:noFill/>
                </a:ln>
                <a:solidFill>
                  <a:srgbClr val="E68900"/>
                </a:solidFill>
                <a:effectLst>
                  <a:outerShdw blurRad="38100" dist="38100" dir="2700000" algn="tl">
                    <a:srgbClr val="000000">
                      <a:alpha val="43137"/>
                    </a:srgbClr>
                  </a:outerShdw>
                </a:effectLst>
                <a:uLnTx/>
                <a:uFillTx/>
                <a:latin typeface="Georgia" panose="02040502050405020303" pitchFamily="18" charset="0"/>
                <a:ea typeface="+mn-ea"/>
                <a:cs typeface="+mn-cs"/>
              </a:rPr>
              <a:t>lower</a:t>
            </a:r>
            <a:r>
              <a:rPr kumimoji="0" lang="en-US" sz="3200" b="1" i="0" u="none" strike="noStrike" kern="1200" cap="none" spc="0" normalizeH="0" baseline="0" noProof="0" dirty="0">
                <a:ln>
                  <a:noFill/>
                </a:ln>
                <a:solidFill>
                  <a:srgbClr val="E68900"/>
                </a:solidFill>
                <a:effectLst/>
                <a:uLnTx/>
                <a:uFillTx/>
                <a:latin typeface="Georgia" panose="02040502050405020303"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than your county’s 30-year average.”</a:t>
            </a:r>
          </a:p>
        </p:txBody>
      </p:sp>
      <p:grpSp>
        <p:nvGrpSpPr>
          <p:cNvPr id="8" name="Group 7"/>
          <p:cNvGrpSpPr/>
          <p:nvPr/>
        </p:nvGrpSpPr>
        <p:grpSpPr>
          <a:xfrm>
            <a:off x="125383" y="1519851"/>
            <a:ext cx="4140119" cy="5252425"/>
            <a:chOff x="1143000" y="1665166"/>
            <a:chExt cx="3308713" cy="4335584"/>
          </a:xfrm>
        </p:grpSpPr>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4" y="1665166"/>
              <a:ext cx="3308709" cy="428186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962" t="7945" r="27442" b="61112"/>
            <a:stretch/>
          </p:blipFill>
          <p:spPr>
            <a:xfrm>
              <a:off x="2087611" y="5615134"/>
              <a:ext cx="354026" cy="3371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620" y="5602308"/>
              <a:ext cx="371583" cy="37158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738" t="18000" r="2410" b="15046"/>
            <a:stretch/>
          </p:blipFill>
          <p:spPr>
            <a:xfrm>
              <a:off x="1143000" y="5605156"/>
              <a:ext cx="560424" cy="395594"/>
            </a:xfrm>
            <a:prstGeom prst="rect">
              <a:avLst/>
            </a:prstGeom>
          </p:spPr>
        </p:pic>
      </p:grpSp>
      <p:pic>
        <p:nvPicPr>
          <p:cNvPr id="17" name="Picture 16">
            <a:extLst>
              <a:ext uri="{FF2B5EF4-FFF2-40B4-BE49-F238E27FC236}">
                <a16:creationId xmlns:a16="http://schemas.microsoft.com/office/drawing/2014/main" id="{666A66B3-618F-41CF-BE21-85122072B5C7}"/>
              </a:ext>
            </a:extLst>
          </p:cNvPr>
          <p:cNvPicPr>
            <a:picLocks noChangeAspect="1"/>
          </p:cNvPicPr>
          <p:nvPr/>
        </p:nvPicPr>
        <p:blipFill rotWithShape="1">
          <a:blip r:embed="rId7"/>
          <a:srcRect t="-2838" r="77067" b="20907"/>
          <a:stretch/>
        </p:blipFill>
        <p:spPr>
          <a:xfrm>
            <a:off x="1736076" y="6268384"/>
            <a:ext cx="584504" cy="528535"/>
          </a:xfrm>
          <a:prstGeom prst="rect">
            <a:avLst/>
          </a:prstGeom>
        </p:spPr>
      </p:pic>
      <p:sp>
        <p:nvSpPr>
          <p:cNvPr id="20" name="TextBox 19">
            <a:extLst>
              <a:ext uri="{FF2B5EF4-FFF2-40B4-BE49-F238E27FC236}">
                <a16:creationId xmlns:a16="http://schemas.microsoft.com/office/drawing/2014/main" id="{BDEEA6E9-821B-4BAE-987C-913CAFAAD4B1}"/>
              </a:ext>
            </a:extLst>
          </p:cNvPr>
          <p:cNvSpPr txBox="1"/>
          <p:nvPr/>
        </p:nvSpPr>
        <p:spPr>
          <a:xfrm>
            <a:off x="4230329" y="6501434"/>
            <a:ext cx="4902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0C0"/>
                </a:solidFill>
                <a:effectLst/>
                <a:uLnTx/>
                <a:uFillTx/>
                <a:latin typeface="Georgia" panose="02040502050405020303" pitchFamily="18" charset="0"/>
                <a:ea typeface="+mn-ea"/>
                <a:cs typeface="+mn-cs"/>
              </a:rPr>
              <a:t>http://grasscast.agsci.colostate.edu</a:t>
            </a:r>
            <a:endParaRPr kumimoji="0" lang="en-US"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7533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mporaryPhotoAlbum">
  <a:themeElements>
    <a:clrScheme name="ContemporaryPhotoAlbum">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ContemporaryPhotoAlbum">
      <a:majorFont>
        <a:latin typeface="Calibri"/>
        <a:ea typeface="Calibri"/>
        <a:cs typeface="Calibri"/>
      </a:majorFont>
      <a:minorFont>
        <a:latin typeface="Helvetica"/>
        <a:ea typeface="Helvetica"/>
        <a:cs typeface="Helvetica"/>
      </a:minorFont>
    </a:fontScheme>
    <a:fmtScheme name="ContemporaryPhotoAlbu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2938</TotalTime>
  <Words>2124</Words>
  <Application>Microsoft Office PowerPoint</Application>
  <PresentationFormat>On-screen Show (4:3)</PresentationFormat>
  <Paragraphs>219</Paragraphs>
  <Slides>26</Slides>
  <Notes>21</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Calibri</vt:lpstr>
      <vt:lpstr>Calibri Light</vt:lpstr>
      <vt:lpstr>Century Gothic</vt:lpstr>
      <vt:lpstr>Georgia</vt:lpstr>
      <vt:lpstr>Helvetica</vt:lpstr>
      <vt:lpstr>Wingdings</vt:lpstr>
      <vt:lpstr>Wingdings 2</vt:lpstr>
      <vt:lpstr>Office Theme</vt:lpstr>
      <vt:lpstr>1_Office Theme</vt:lpstr>
      <vt:lpstr>2_Office Theme</vt:lpstr>
      <vt:lpstr>PowerPoint Presentation</vt:lpstr>
      <vt:lpstr>USDA Climate Hub Network</vt:lpstr>
      <vt:lpstr>USDA Climate Hub Network</vt:lpstr>
      <vt:lpstr>Hubs’ Guiding Principles</vt:lpstr>
      <vt:lpstr>PowerPoint Presentation</vt:lpstr>
      <vt:lpstr>PowerPoint Presentation</vt:lpstr>
      <vt:lpstr>Tool Development &amp;  Technology Transfer</vt:lpstr>
      <vt:lpstr>PowerPoint Presentation</vt:lpstr>
      <vt:lpstr>PowerPoint Presentation</vt:lpstr>
      <vt:lpstr>AgRisk Viewer</vt:lpstr>
      <vt:lpstr>PowerPoint Presentation</vt:lpstr>
      <vt:lpstr>PowerPoint Presentation</vt:lpstr>
      <vt:lpstr>PowerPoint Presentation</vt:lpstr>
      <vt:lpstr>PowerPoint Presentation</vt:lpstr>
      <vt:lpstr>Science Translation &amp; 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Peck, Dannele - ARS</dc:creator>
  <cp:lastModifiedBy>DPeck</cp:lastModifiedBy>
  <cp:revision>279</cp:revision>
  <dcterms:modified xsi:type="dcterms:W3CDTF">2019-03-28T12:25:41Z</dcterms:modified>
</cp:coreProperties>
</file>